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320" r:id="rId2"/>
    <p:sldId id="691" r:id="rId3"/>
    <p:sldId id="692" r:id="rId4"/>
    <p:sldId id="693" r:id="rId5"/>
    <p:sldId id="694" r:id="rId6"/>
    <p:sldId id="695" r:id="rId7"/>
    <p:sldId id="696" r:id="rId8"/>
    <p:sldId id="697" r:id="rId9"/>
    <p:sldId id="701" r:id="rId10"/>
    <p:sldId id="702" r:id="rId11"/>
    <p:sldId id="698" r:id="rId12"/>
    <p:sldId id="699" r:id="rId13"/>
    <p:sldId id="700" r:id="rId14"/>
  </p:sldIdLst>
  <p:sldSz cx="9144000" cy="6858000" type="screen4x3"/>
  <p:notesSz cx="6954838" cy="924718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17" userDrawn="1">
          <p15:clr>
            <a:srgbClr val="A4A3A4"/>
          </p15:clr>
        </p15:guide>
        <p15:guide id="3" pos="3787" userDrawn="1">
          <p15:clr>
            <a:srgbClr val="A4A3A4"/>
          </p15:clr>
        </p15:guide>
        <p15:guide id="4" orient="horz" pos="3475" userDrawn="1">
          <p15:clr>
            <a:srgbClr val="A4A3A4"/>
          </p15:clr>
        </p15:guide>
        <p15:guide id="5" pos="4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6DCE5"/>
    <a:srgbClr val="1E2040"/>
    <a:srgbClr val="C6C7E4"/>
    <a:srgbClr val="6D71BB"/>
    <a:srgbClr val="4043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18" autoAdjust="0"/>
    <p:restoredTop sz="92935" autoAdjust="0"/>
  </p:normalViewPr>
  <p:slideViewPr>
    <p:cSldViewPr>
      <p:cViewPr varScale="1">
        <p:scale>
          <a:sx n="67" d="100"/>
          <a:sy n="67" d="100"/>
        </p:scale>
        <p:origin x="1716" y="102"/>
      </p:cViewPr>
      <p:guideLst>
        <p:guide orient="horz" pos="1117"/>
        <p:guide pos="3787"/>
        <p:guide orient="horz" pos="3475"/>
        <p:guide pos="476"/>
      </p:guideLst>
    </p:cSldViewPr>
  </p:slideViewPr>
  <p:notesTextViewPr>
    <p:cViewPr>
      <p:scale>
        <a:sx n="66" d="100"/>
        <a:sy n="66"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4" y="1"/>
            <a:ext cx="3013763" cy="462359"/>
          </a:xfrm>
          <a:prstGeom prst="rect">
            <a:avLst/>
          </a:prstGeom>
        </p:spPr>
        <p:txBody>
          <a:bodyPr vert="horz" lIns="96645" tIns="48323" rIns="96645" bIns="48323" rtlCol="0"/>
          <a:lstStyle>
            <a:lvl1pPr algn="l">
              <a:defRPr sz="1300"/>
            </a:lvl1pPr>
          </a:lstStyle>
          <a:p>
            <a:endParaRPr lang="es-ES"/>
          </a:p>
        </p:txBody>
      </p:sp>
      <p:sp>
        <p:nvSpPr>
          <p:cNvPr id="3" name="2 Marcador de fecha"/>
          <p:cNvSpPr>
            <a:spLocks noGrp="1"/>
          </p:cNvSpPr>
          <p:nvPr>
            <p:ph type="dt" sz="quarter" idx="1"/>
          </p:nvPr>
        </p:nvSpPr>
        <p:spPr>
          <a:xfrm>
            <a:off x="3939470" y="1"/>
            <a:ext cx="3013763" cy="462359"/>
          </a:xfrm>
          <a:prstGeom prst="rect">
            <a:avLst/>
          </a:prstGeom>
        </p:spPr>
        <p:txBody>
          <a:bodyPr vert="horz" lIns="96645" tIns="48323" rIns="96645" bIns="48323" rtlCol="0"/>
          <a:lstStyle>
            <a:lvl1pPr algn="r">
              <a:defRPr sz="1300"/>
            </a:lvl1pPr>
          </a:lstStyle>
          <a:p>
            <a:fld id="{DE0EBAE6-5E70-4CE8-A728-83E8E66F72A3}" type="datetime1">
              <a:rPr lang="es-ES" smtClean="0"/>
              <a:t>07/11/2025</a:t>
            </a:fld>
            <a:endParaRPr lang="es-ES"/>
          </a:p>
        </p:txBody>
      </p:sp>
      <p:sp>
        <p:nvSpPr>
          <p:cNvPr id="4" name="3 Marcador de pie de página"/>
          <p:cNvSpPr>
            <a:spLocks noGrp="1"/>
          </p:cNvSpPr>
          <p:nvPr>
            <p:ph type="ftr" sz="quarter" idx="2"/>
          </p:nvPr>
        </p:nvSpPr>
        <p:spPr>
          <a:xfrm>
            <a:off x="4" y="8783225"/>
            <a:ext cx="3013763" cy="462359"/>
          </a:xfrm>
          <a:prstGeom prst="rect">
            <a:avLst/>
          </a:prstGeom>
        </p:spPr>
        <p:txBody>
          <a:bodyPr vert="horz" lIns="96645" tIns="48323" rIns="96645" bIns="48323" rtlCol="0" anchor="b"/>
          <a:lstStyle>
            <a:lvl1pPr algn="l">
              <a:defRPr sz="1300"/>
            </a:lvl1pPr>
          </a:lstStyle>
          <a:p>
            <a:endParaRPr lang="es-ES"/>
          </a:p>
        </p:txBody>
      </p:sp>
      <p:sp>
        <p:nvSpPr>
          <p:cNvPr id="5" name="4 Marcador de número de diapositiva"/>
          <p:cNvSpPr>
            <a:spLocks noGrp="1"/>
          </p:cNvSpPr>
          <p:nvPr>
            <p:ph type="sldNum" sz="quarter" idx="3"/>
          </p:nvPr>
        </p:nvSpPr>
        <p:spPr>
          <a:xfrm>
            <a:off x="3939470" y="8783225"/>
            <a:ext cx="3013763" cy="462359"/>
          </a:xfrm>
          <a:prstGeom prst="rect">
            <a:avLst/>
          </a:prstGeom>
        </p:spPr>
        <p:txBody>
          <a:bodyPr vert="horz" lIns="96645" tIns="48323" rIns="96645" bIns="48323" rtlCol="0" anchor="b"/>
          <a:lstStyle>
            <a:lvl1pPr algn="r">
              <a:defRPr sz="1300"/>
            </a:lvl1pPr>
          </a:lstStyle>
          <a:p>
            <a:fld id="{2202D999-9FD8-45D3-BF63-D366A7AECF31}" type="slidenum">
              <a:rPr lang="es-ES" smtClean="0"/>
              <a:pPr/>
              <a:t>‹Nº›</a:t>
            </a:fld>
            <a:endParaRPr lang="es-ES"/>
          </a:p>
        </p:txBody>
      </p:sp>
    </p:spTree>
    <p:extLst>
      <p:ext uri="{BB962C8B-B14F-4D97-AF65-F5344CB8AC3E}">
        <p14:creationId xmlns:p14="http://schemas.microsoft.com/office/powerpoint/2010/main" val="131090740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4" y="1"/>
            <a:ext cx="3013763" cy="462359"/>
          </a:xfrm>
          <a:prstGeom prst="rect">
            <a:avLst/>
          </a:prstGeom>
        </p:spPr>
        <p:txBody>
          <a:bodyPr vert="horz" lIns="96645" tIns="48323" rIns="96645" bIns="48323" rtlCol="0"/>
          <a:lstStyle>
            <a:lvl1pPr algn="l">
              <a:defRPr sz="1300"/>
            </a:lvl1pPr>
          </a:lstStyle>
          <a:p>
            <a:endParaRPr lang="es-ES"/>
          </a:p>
        </p:txBody>
      </p:sp>
      <p:sp>
        <p:nvSpPr>
          <p:cNvPr id="3" name="2 Marcador de fecha"/>
          <p:cNvSpPr>
            <a:spLocks noGrp="1"/>
          </p:cNvSpPr>
          <p:nvPr>
            <p:ph type="dt" idx="1"/>
          </p:nvPr>
        </p:nvSpPr>
        <p:spPr>
          <a:xfrm>
            <a:off x="3939470" y="1"/>
            <a:ext cx="3013763" cy="462359"/>
          </a:xfrm>
          <a:prstGeom prst="rect">
            <a:avLst/>
          </a:prstGeom>
        </p:spPr>
        <p:txBody>
          <a:bodyPr vert="horz" lIns="96645" tIns="48323" rIns="96645" bIns="48323" rtlCol="0"/>
          <a:lstStyle>
            <a:lvl1pPr algn="r">
              <a:defRPr sz="1300"/>
            </a:lvl1pPr>
          </a:lstStyle>
          <a:p>
            <a:fld id="{6014C69F-775C-423F-B054-69F442D98E93}" type="datetime1">
              <a:rPr lang="es-ES" smtClean="0"/>
              <a:t>07/11/2025</a:t>
            </a:fld>
            <a:endParaRPr lang="es-ES"/>
          </a:p>
        </p:txBody>
      </p:sp>
      <p:sp>
        <p:nvSpPr>
          <p:cNvPr id="4" name="3 Marcador de imagen de diapositiva"/>
          <p:cNvSpPr>
            <a:spLocks noGrp="1" noRot="1" noChangeAspect="1"/>
          </p:cNvSpPr>
          <p:nvPr>
            <p:ph type="sldImg" idx="2"/>
          </p:nvPr>
        </p:nvSpPr>
        <p:spPr>
          <a:xfrm>
            <a:off x="1165225" y="693738"/>
            <a:ext cx="4624388" cy="3468687"/>
          </a:xfrm>
          <a:prstGeom prst="rect">
            <a:avLst/>
          </a:prstGeom>
          <a:noFill/>
          <a:ln w="12700">
            <a:solidFill>
              <a:prstClr val="black"/>
            </a:solidFill>
          </a:ln>
        </p:spPr>
        <p:txBody>
          <a:bodyPr vert="horz" lIns="96645" tIns="48323" rIns="96645" bIns="48323" rtlCol="0" anchor="ctr"/>
          <a:lstStyle/>
          <a:p>
            <a:endParaRPr lang="es-ES"/>
          </a:p>
        </p:txBody>
      </p:sp>
      <p:sp>
        <p:nvSpPr>
          <p:cNvPr id="5" name="4 Marcador de notas"/>
          <p:cNvSpPr>
            <a:spLocks noGrp="1"/>
          </p:cNvSpPr>
          <p:nvPr>
            <p:ph type="body" sz="quarter" idx="3"/>
          </p:nvPr>
        </p:nvSpPr>
        <p:spPr>
          <a:xfrm>
            <a:off x="695484" y="4392414"/>
            <a:ext cx="5563870" cy="4161235"/>
          </a:xfrm>
          <a:prstGeom prst="rect">
            <a:avLst/>
          </a:prstGeom>
        </p:spPr>
        <p:txBody>
          <a:bodyPr vert="horz" lIns="96645" tIns="48323" rIns="96645" bIns="48323"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4" y="8783225"/>
            <a:ext cx="3013763" cy="462359"/>
          </a:xfrm>
          <a:prstGeom prst="rect">
            <a:avLst/>
          </a:prstGeom>
        </p:spPr>
        <p:txBody>
          <a:bodyPr vert="horz" lIns="96645" tIns="48323" rIns="96645" bIns="48323" rtlCol="0" anchor="b"/>
          <a:lstStyle>
            <a:lvl1pPr algn="l">
              <a:defRPr sz="1300"/>
            </a:lvl1pPr>
          </a:lstStyle>
          <a:p>
            <a:endParaRPr lang="es-ES"/>
          </a:p>
        </p:txBody>
      </p:sp>
      <p:sp>
        <p:nvSpPr>
          <p:cNvPr id="7" name="6 Marcador de número de diapositiva"/>
          <p:cNvSpPr>
            <a:spLocks noGrp="1"/>
          </p:cNvSpPr>
          <p:nvPr>
            <p:ph type="sldNum" sz="quarter" idx="5"/>
          </p:nvPr>
        </p:nvSpPr>
        <p:spPr>
          <a:xfrm>
            <a:off x="3939470" y="8783225"/>
            <a:ext cx="3013763" cy="462359"/>
          </a:xfrm>
          <a:prstGeom prst="rect">
            <a:avLst/>
          </a:prstGeom>
        </p:spPr>
        <p:txBody>
          <a:bodyPr vert="horz" lIns="96645" tIns="48323" rIns="96645" bIns="48323" rtlCol="0" anchor="b"/>
          <a:lstStyle>
            <a:lvl1pPr algn="r">
              <a:defRPr sz="1300"/>
            </a:lvl1pPr>
          </a:lstStyle>
          <a:p>
            <a:fld id="{EB6EC9A3-35DB-4F6A-BCA9-F0F676986262}" type="slidenum">
              <a:rPr lang="es-ES" smtClean="0"/>
              <a:pPr/>
              <a:t>‹Nº›</a:t>
            </a:fld>
            <a:endParaRPr lang="es-ES"/>
          </a:p>
        </p:txBody>
      </p:sp>
    </p:spTree>
    <p:extLst>
      <p:ext uri="{BB962C8B-B14F-4D97-AF65-F5344CB8AC3E}">
        <p14:creationId xmlns:p14="http://schemas.microsoft.com/office/powerpoint/2010/main" val="380113453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693738"/>
            <a:ext cx="4624388" cy="3468687"/>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15544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22256360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8" name="Rectángulo 7"/>
          <p:cNvSpPr/>
          <p:nvPr userDrawn="1"/>
        </p:nvSpPr>
        <p:spPr>
          <a:xfrm>
            <a:off x="3846003" y="1773242"/>
            <a:ext cx="2021398" cy="3743325"/>
          </a:xfrm>
          <a:prstGeom prst="rect">
            <a:avLst/>
          </a:prstGeom>
          <a:solidFill>
            <a:srgbClr val="D6DCE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800" dirty="0"/>
              <a:t>      </a:t>
            </a:r>
          </a:p>
        </p:txBody>
      </p:sp>
      <p:pic>
        <p:nvPicPr>
          <p:cNvPr id="9" name="Picture 2"/>
          <p:cNvPicPr>
            <a:picLocks noChangeAspect="1" noChangeArrowheads="1"/>
          </p:cNvPicPr>
          <p:nvPr userDrawn="1"/>
        </p:nvPicPr>
        <p:blipFill>
          <a:blip r:embed="rId2" cstate="print"/>
          <a:srcRect/>
          <a:stretch>
            <a:fillRect/>
          </a:stretch>
        </p:blipFill>
        <p:spPr bwMode="auto">
          <a:xfrm>
            <a:off x="4452225" y="1340771"/>
            <a:ext cx="808957" cy="808957"/>
          </a:xfrm>
          <a:prstGeom prst="ellipse">
            <a:avLst/>
          </a:prstGeom>
          <a:ln w="63500" cap="rnd">
            <a:solidFill>
              <a:srgbClr val="404388"/>
            </a:solidFill>
          </a:ln>
          <a:effectLst>
            <a:outerShdw blurRad="50800" dist="38100" dir="2700000" algn="tl"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pic>
        <p:nvPicPr>
          <p:cNvPr id="6" name="Imagen 6">
            <a:extLst>
              <a:ext uri="{FF2B5EF4-FFF2-40B4-BE49-F238E27FC236}">
                <a16:creationId xmlns:a16="http://schemas.microsoft.com/office/drawing/2014/main" id="{D331B339-E169-435E-85D8-98ECAE42B9B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1601" y="836712"/>
            <a:ext cx="1324546" cy="576064"/>
          </a:xfrm>
          <a:prstGeom prst="rect">
            <a:avLst/>
          </a:prstGeom>
          <a:effectLst>
            <a:outerShdw blurRad="50800" dist="38100" dir="2700000" algn="tl" rotWithShape="0">
              <a:prstClr val="black">
                <a:alpha val="40000"/>
              </a:prstClr>
            </a:outerShdw>
          </a:effectLst>
        </p:spPr>
      </p:pic>
      <p:sp>
        <p:nvSpPr>
          <p:cNvPr id="7" name="Título 1"/>
          <p:cNvSpPr>
            <a:spLocks noGrp="1"/>
          </p:cNvSpPr>
          <p:nvPr>
            <p:ph type="title"/>
          </p:nvPr>
        </p:nvSpPr>
        <p:spPr>
          <a:xfrm>
            <a:off x="1043609" y="2348882"/>
            <a:ext cx="4464496" cy="3467736"/>
          </a:xfrm>
        </p:spPr>
        <p:txBody>
          <a:bodyPr/>
          <a:lstStyle/>
          <a:p>
            <a:endParaRPr lang="es-ES" dirty="0"/>
          </a:p>
        </p:txBody>
      </p:sp>
      <p:sp>
        <p:nvSpPr>
          <p:cNvPr id="12" name="5 Marcador de número de diapositiva"/>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902A8-DA58-4142-A33B-7F3BBFC02D9B}"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Imagen 6">
            <a:extLst>
              <a:ext uri="{FF2B5EF4-FFF2-40B4-BE49-F238E27FC236}">
                <a16:creationId xmlns:a16="http://schemas.microsoft.com/office/drawing/2014/main" id="{D331B339-E169-435E-85D8-98ECAE42B9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84" y="5912228"/>
            <a:ext cx="1381586" cy="600872"/>
          </a:xfrm>
          <a:prstGeom prst="rect">
            <a:avLst/>
          </a:prstGeom>
        </p:spPr>
      </p:pic>
      <p:pic>
        <p:nvPicPr>
          <p:cNvPr id="6" name="Imagen 11">
            <a:extLst>
              <a:ext uri="{FF2B5EF4-FFF2-40B4-BE49-F238E27FC236}">
                <a16:creationId xmlns:a16="http://schemas.microsoft.com/office/drawing/2014/main" id="{B6DCDA45-BB32-4893-B7B5-EF38C9888C6F}"/>
              </a:ext>
            </a:extLst>
          </p:cNvPr>
          <p:cNvPicPr>
            <a:picLocks noChangeAspect="1"/>
          </p:cNvPicPr>
          <p:nvPr userDrawn="1"/>
        </p:nvPicPr>
        <p:blipFill>
          <a:blip r:embed="rId3" cstate="print"/>
          <a:stretch>
            <a:fillRect/>
          </a:stretch>
        </p:blipFill>
        <p:spPr>
          <a:xfrm>
            <a:off x="2411760" y="5770703"/>
            <a:ext cx="864096" cy="883919"/>
          </a:xfrm>
          <a:prstGeom prst="rect">
            <a:avLst/>
          </a:prstGeom>
        </p:spPr>
      </p:pic>
      <p:sp>
        <p:nvSpPr>
          <p:cNvPr id="9" name="5 Marcador de número de diapositiva"/>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902A8-DA58-4142-A33B-7F3BBFC02D9B}"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En blanco">
    <p:spTree>
      <p:nvGrpSpPr>
        <p:cNvPr id="1" name=""/>
        <p:cNvGrpSpPr/>
        <p:nvPr/>
      </p:nvGrpSpPr>
      <p:grpSpPr>
        <a:xfrm>
          <a:off x="0" y="0"/>
          <a:ext cx="0" cy="0"/>
          <a:chOff x="0" y="0"/>
          <a:chExt cx="0" cy="0"/>
        </a:xfrm>
      </p:grpSpPr>
      <p:pic>
        <p:nvPicPr>
          <p:cNvPr id="5" name="Imagen 6">
            <a:extLst>
              <a:ext uri="{FF2B5EF4-FFF2-40B4-BE49-F238E27FC236}">
                <a16:creationId xmlns:a16="http://schemas.microsoft.com/office/drawing/2014/main" id="{D331B339-E169-435E-85D8-98ECAE42B9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84" y="5912228"/>
            <a:ext cx="1381586" cy="600872"/>
          </a:xfrm>
          <a:prstGeom prst="rect">
            <a:avLst/>
          </a:prstGeom>
        </p:spPr>
      </p:pic>
      <p:pic>
        <p:nvPicPr>
          <p:cNvPr id="6" name="Imagen 11">
            <a:extLst>
              <a:ext uri="{FF2B5EF4-FFF2-40B4-BE49-F238E27FC236}">
                <a16:creationId xmlns:a16="http://schemas.microsoft.com/office/drawing/2014/main" id="{B6DCDA45-BB32-4893-B7B5-EF38C9888C6F}"/>
              </a:ext>
            </a:extLst>
          </p:cNvPr>
          <p:cNvPicPr>
            <a:picLocks noChangeAspect="1"/>
          </p:cNvPicPr>
          <p:nvPr userDrawn="1"/>
        </p:nvPicPr>
        <p:blipFill>
          <a:blip r:embed="rId3" cstate="print"/>
          <a:stretch>
            <a:fillRect/>
          </a:stretch>
        </p:blipFill>
        <p:spPr>
          <a:xfrm>
            <a:off x="2411760" y="5770703"/>
            <a:ext cx="864096" cy="883919"/>
          </a:xfrm>
          <a:prstGeom prst="rect">
            <a:avLst/>
          </a:prstGeom>
        </p:spPr>
      </p:pic>
      <p:sp>
        <p:nvSpPr>
          <p:cNvPr id="4" name="5 Marcador de número de diapositiva"/>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902A8-DA58-4142-A33B-7F3BBFC02D9B}"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
          </a:p>
        </p:txBody>
      </p:sp>
      <p:sp>
        <p:nvSpPr>
          <p:cNvPr id="5" name="4 Marcador de pie de página"/>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902A8-DA58-4142-A33B-7F3BBFC02D9B}"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1475656" y="2492896"/>
            <a:ext cx="5904656" cy="2308324"/>
          </a:xfrm>
          <a:prstGeom prst="rect">
            <a:avLst/>
          </a:prstGeom>
          <a:noFill/>
        </p:spPr>
        <p:txBody>
          <a:bodyPr wrap="square" rtlCol="0">
            <a:spAutoFit/>
          </a:bodyPr>
          <a:lstStyle/>
          <a:p>
            <a:pPr algn="ctr"/>
            <a:r>
              <a:rPr lang="es-ES" sz="3600" b="1" dirty="0">
                <a:latin typeface="Arial" panose="020B0604020202020204" pitchFamily="34" charset="0"/>
                <a:ea typeface="Calibri" panose="020F0502020204030204" pitchFamily="34" charset="0"/>
                <a:cs typeface="Times New Roman" panose="02020603050405020304" pitchFamily="18" charset="0"/>
              </a:rPr>
              <a:t>INFORMACIÓN DEL GRUPO DE ALIMENTO SOBRE AFECTACIONES DEL HURACÁN MELISSA</a:t>
            </a:r>
            <a:endParaRPr lang="es-ES" sz="3600" b="1" i="1" dirty="0">
              <a:solidFill>
                <a:schemeClr val="accent3">
                  <a:lumMod val="50000"/>
                </a:schemeClr>
              </a:solidFill>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F2FE8D30-6CDD-4549-8572-1403CB535B3D}"/>
              </a:ext>
            </a:extLst>
          </p:cNvPr>
          <p:cNvSpPr txBox="1"/>
          <p:nvPr/>
        </p:nvSpPr>
        <p:spPr>
          <a:xfrm>
            <a:off x="3707904" y="5229200"/>
            <a:ext cx="2448272" cy="307777"/>
          </a:xfrm>
          <a:prstGeom prst="rect">
            <a:avLst/>
          </a:prstGeom>
          <a:noFill/>
        </p:spPr>
        <p:txBody>
          <a:bodyPr wrap="square" rtlCol="0">
            <a:spAutoFit/>
          </a:bodyPr>
          <a:lstStyle/>
          <a:p>
            <a:r>
              <a:rPr lang="es-ES" sz="1400" b="1" dirty="0">
                <a:solidFill>
                  <a:srgbClr val="1E2040"/>
                </a:solidFill>
                <a:latin typeface="Arial" panose="020B0604020202020204" pitchFamily="34" charset="0"/>
              </a:rPr>
              <a:t>6 de noviembre del 2025</a:t>
            </a:r>
            <a:endParaRPr lang="x-none" sz="1400" b="1" dirty="0">
              <a:solidFill>
                <a:srgbClr val="1E2040"/>
              </a:solidFill>
              <a:latin typeface="Arial" panose="020B0604020202020204" pitchFamily="34" charset="0"/>
            </a:endParaRPr>
          </a:p>
        </p:txBody>
      </p:sp>
    </p:spTree>
    <p:extLst>
      <p:ext uri="{BB962C8B-B14F-4D97-AF65-F5344CB8AC3E}">
        <p14:creationId xmlns:p14="http://schemas.microsoft.com/office/powerpoint/2010/main" val="30841022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9B3005E-2088-48CD-AD55-A89D103B62B4}"/>
              </a:ext>
            </a:extLst>
          </p:cNvPr>
          <p:cNvSpPr txBox="1"/>
          <p:nvPr/>
        </p:nvSpPr>
        <p:spPr>
          <a:xfrm>
            <a:off x="539552" y="260648"/>
            <a:ext cx="8136904" cy="5996450"/>
          </a:xfrm>
          <a:prstGeom prst="rect">
            <a:avLst/>
          </a:prstGeom>
          <a:noFill/>
        </p:spPr>
        <p:txBody>
          <a:bodyPr wrap="square">
            <a:spAutoFit/>
          </a:bodyPr>
          <a:lstStyle/>
          <a:p>
            <a:pPr marL="0" marR="0" algn="just">
              <a:lnSpc>
                <a:spcPct val="115000"/>
              </a:lnSpc>
              <a:spcBef>
                <a:spcPts val="0"/>
              </a:spcBef>
              <a:spcAft>
                <a:spcPts val="0"/>
              </a:spcAft>
            </a:pPr>
            <a:r>
              <a:rPr lang="es-ES" sz="2800" dirty="0">
                <a:latin typeface="Arial" panose="020B0604020202020204" pitchFamily="34" charset="0"/>
                <a:cs typeface="Times New Roman" panose="02020603050405020304" pitchFamily="18" charset="0"/>
              </a:rPr>
              <a:t>Donativos de </a:t>
            </a:r>
            <a:r>
              <a:rPr lang="es-US" sz="2800" dirty="0" err="1">
                <a:latin typeface="Arial" panose="020B0604020202020204" pitchFamily="34" charset="0"/>
                <a:cs typeface="Times New Roman" panose="02020603050405020304" pitchFamily="18" charset="0"/>
              </a:rPr>
              <a:t>Mipyme</a:t>
            </a:r>
            <a:r>
              <a:rPr lang="es-US" sz="2800" dirty="0">
                <a:latin typeface="Arial" panose="020B0604020202020204" pitchFamily="34" charset="0"/>
                <a:cs typeface="Times New Roman" panose="02020603050405020304" pitchFamily="18" charset="0"/>
              </a:rPr>
              <a:t>:</a:t>
            </a:r>
          </a:p>
          <a:p>
            <a:pPr marL="457200" marR="0" indent="-457200" algn="just">
              <a:lnSpc>
                <a:spcPct val="115000"/>
              </a:lnSpc>
              <a:spcBef>
                <a:spcPts val="0"/>
              </a:spcBef>
              <a:spcAft>
                <a:spcPts val="0"/>
              </a:spcAft>
              <a:buFont typeface="Arial" panose="020B0604020202020204" pitchFamily="34" charset="0"/>
              <a:buChar char="•"/>
            </a:pPr>
            <a:r>
              <a:rPr lang="es-US" sz="2800" dirty="0">
                <a:latin typeface="Arial" panose="020B0604020202020204" pitchFamily="34" charset="0"/>
                <a:cs typeface="Times New Roman" panose="02020603050405020304" pitchFamily="18" charset="0"/>
              </a:rPr>
              <a:t>20 toneladas de hígado de pollo</a:t>
            </a:r>
          </a:p>
          <a:p>
            <a:pPr marL="457200" marR="0" indent="-457200" algn="just">
              <a:lnSpc>
                <a:spcPct val="115000"/>
              </a:lnSpc>
              <a:spcBef>
                <a:spcPts val="0"/>
              </a:spcBef>
              <a:spcAft>
                <a:spcPts val="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 </a:t>
            </a:r>
            <a:r>
              <a:rPr lang="es-US" sz="2800" dirty="0">
                <a:latin typeface="Arial" panose="020B0604020202020204" pitchFamily="34" charset="0"/>
                <a:cs typeface="Times New Roman" panose="02020603050405020304" pitchFamily="18" charset="0"/>
              </a:rPr>
              <a:t>100 cajas de 24 unidades de</a:t>
            </a:r>
            <a:r>
              <a:rPr lang="es-ES" sz="2800" dirty="0">
                <a:latin typeface="Arial" panose="020B0604020202020204" pitchFamily="34" charset="0"/>
                <a:cs typeface="Times New Roman" panose="02020603050405020304" pitchFamily="18" charset="0"/>
              </a:rPr>
              <a:t> </a:t>
            </a:r>
            <a:r>
              <a:rPr lang="es-US" sz="2800" dirty="0">
                <a:latin typeface="Arial" panose="020B0604020202020204" pitchFamily="34" charset="0"/>
                <a:cs typeface="Times New Roman" panose="02020603050405020304" pitchFamily="18" charset="0"/>
              </a:rPr>
              <a:t>leche condensada</a:t>
            </a:r>
          </a:p>
          <a:p>
            <a:pPr marL="457200" marR="0" indent="-457200" algn="just">
              <a:lnSpc>
                <a:spcPct val="115000"/>
              </a:lnSpc>
              <a:spcBef>
                <a:spcPts val="0"/>
              </a:spcBef>
              <a:spcAft>
                <a:spcPts val="0"/>
              </a:spcAft>
              <a:buFont typeface="Arial" panose="020B0604020202020204" pitchFamily="34" charset="0"/>
              <a:buChar char="•"/>
            </a:pPr>
            <a:r>
              <a:rPr lang="es-US" sz="2800" dirty="0">
                <a:latin typeface="Arial" panose="020B0604020202020204" pitchFamily="34" charset="0"/>
                <a:cs typeface="Times New Roman" panose="02020603050405020304" pitchFamily="18" charset="0"/>
              </a:rPr>
              <a:t>64 paquetes de caramelo</a:t>
            </a:r>
          </a:p>
          <a:p>
            <a:pPr marL="457200" marR="0" indent="-457200" algn="just">
              <a:lnSpc>
                <a:spcPct val="115000"/>
              </a:lnSpc>
              <a:spcBef>
                <a:spcPts val="0"/>
              </a:spcBef>
              <a:spcAft>
                <a:spcPts val="0"/>
              </a:spcAft>
              <a:buFont typeface="Arial" panose="020B0604020202020204" pitchFamily="34" charset="0"/>
              <a:buChar char="•"/>
            </a:pPr>
            <a:r>
              <a:rPr lang="es-US" sz="2800" dirty="0">
                <a:latin typeface="Arial" panose="020B0604020202020204" pitchFamily="34" charset="0"/>
                <a:cs typeface="Times New Roman" panose="02020603050405020304" pitchFamily="18" charset="0"/>
              </a:rPr>
              <a:t>Compota: 100 cajas de 24 unidades. </a:t>
            </a:r>
          </a:p>
          <a:p>
            <a:pPr marL="457200" marR="0" indent="-457200" algn="just">
              <a:lnSpc>
                <a:spcPct val="115000"/>
              </a:lnSpc>
              <a:spcBef>
                <a:spcPts val="0"/>
              </a:spcBef>
              <a:spcAft>
                <a:spcPts val="0"/>
              </a:spcAft>
              <a:buFont typeface="Arial" panose="020B0604020202020204" pitchFamily="34" charset="0"/>
              <a:buChar char="•"/>
            </a:pPr>
            <a:r>
              <a:rPr lang="es-US" sz="2800" dirty="0">
                <a:latin typeface="Arial" panose="020B0604020202020204" pitchFamily="34" charset="0"/>
                <a:cs typeface="Times New Roman" panose="02020603050405020304" pitchFamily="18" charset="0"/>
              </a:rPr>
              <a:t>Alas de Pollo: 50 cajas de 40 libras cada una.</a:t>
            </a:r>
          </a:p>
          <a:p>
            <a:pPr marL="457200" marR="0" indent="-457200" algn="just">
              <a:lnSpc>
                <a:spcPct val="115000"/>
              </a:lnSpc>
              <a:spcBef>
                <a:spcPts val="0"/>
              </a:spcBef>
              <a:spcAft>
                <a:spcPts val="0"/>
              </a:spcAft>
              <a:buFont typeface="Arial" panose="020B0604020202020204" pitchFamily="34" charset="0"/>
              <a:buChar char="•"/>
            </a:pPr>
            <a:r>
              <a:rPr lang="es-US" sz="2800" dirty="0" err="1">
                <a:latin typeface="Arial" panose="020B0604020202020204" pitchFamily="34" charset="0"/>
                <a:cs typeface="Times New Roman" panose="02020603050405020304" pitchFamily="18" charset="0"/>
              </a:rPr>
              <a:t>Spaguetis</a:t>
            </a:r>
            <a:r>
              <a:rPr lang="es-US" sz="2800" dirty="0">
                <a:latin typeface="Arial" panose="020B0604020202020204" pitchFamily="34" charset="0"/>
                <a:cs typeface="Times New Roman" panose="02020603050405020304" pitchFamily="18" charset="0"/>
              </a:rPr>
              <a:t>: 50 pacas de 12 unidades cada una.</a:t>
            </a:r>
          </a:p>
          <a:p>
            <a:pPr marL="457200" marR="0" indent="-457200" algn="just">
              <a:lnSpc>
                <a:spcPct val="115000"/>
              </a:lnSpc>
              <a:spcBef>
                <a:spcPts val="0"/>
              </a:spcBef>
              <a:spcAft>
                <a:spcPts val="0"/>
              </a:spcAft>
              <a:buFont typeface="Arial" panose="020B0604020202020204" pitchFamily="34" charset="0"/>
              <a:buChar char="•"/>
            </a:pPr>
            <a:r>
              <a:rPr lang="es-US" sz="2800" dirty="0">
                <a:latin typeface="Arial" panose="020B0604020202020204" pitchFamily="34" charset="0"/>
                <a:cs typeface="Times New Roman" panose="02020603050405020304" pitchFamily="18" charset="0"/>
              </a:rPr>
              <a:t>Coditos: 700 jabas de 5 libras cada una.</a:t>
            </a:r>
          </a:p>
          <a:p>
            <a:pPr marL="0" marR="0" algn="just">
              <a:lnSpc>
                <a:spcPct val="115000"/>
              </a:lnSpc>
              <a:spcBef>
                <a:spcPts val="0"/>
              </a:spcBef>
              <a:spcAft>
                <a:spcPts val="0"/>
              </a:spcAft>
            </a:pPr>
            <a:r>
              <a:rPr lang="es-ES" sz="2800" dirty="0">
                <a:latin typeface="Arial" panose="020B0604020202020204" pitchFamily="34" charset="0"/>
                <a:cs typeface="Times New Roman" panose="02020603050405020304" pitchFamily="18" charset="0"/>
              </a:rPr>
              <a:t>Recibido donativo de Thai </a:t>
            </a:r>
            <a:r>
              <a:rPr lang="es-ES" sz="2800" dirty="0" err="1">
                <a:latin typeface="Arial" panose="020B0604020202020204" pitchFamily="34" charset="0"/>
                <a:cs typeface="Times New Roman" panose="02020603050405020304" pitchFamily="18" charset="0"/>
              </a:rPr>
              <a:t>Binh</a:t>
            </a:r>
            <a:r>
              <a:rPr lang="es-ES" sz="2800" dirty="0">
                <a:latin typeface="Arial" panose="020B0604020202020204" pitchFamily="34" charset="0"/>
                <a:cs typeface="Times New Roman" panose="02020603050405020304" pitchFamily="18" charset="0"/>
              </a:rPr>
              <a:t>: 17 mil 835 cajas (30u/caja), 535 mil 50 sobres de sopas instantáneas.</a:t>
            </a:r>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749089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50CE3470-9E04-4DF6-907E-F011AB6F319F}"/>
              </a:ext>
            </a:extLst>
          </p:cNvPr>
          <p:cNvSpPr txBox="1"/>
          <p:nvPr/>
        </p:nvSpPr>
        <p:spPr>
          <a:xfrm>
            <a:off x="395536" y="260648"/>
            <a:ext cx="8352928" cy="5005409"/>
          </a:xfrm>
          <a:prstGeom prst="rect">
            <a:avLst/>
          </a:prstGeom>
          <a:noFill/>
        </p:spPr>
        <p:txBody>
          <a:bodyPr wrap="square">
            <a:spAutoFit/>
          </a:bodyPr>
          <a:lstStyle/>
          <a:p>
            <a:pPr marL="0" marR="0" algn="just">
              <a:lnSpc>
                <a:spcPct val="115000"/>
              </a:lnSpc>
              <a:spcBef>
                <a:spcPts val="0"/>
              </a:spcBef>
              <a:spcAft>
                <a:spcPts val="0"/>
              </a:spcAft>
            </a:pPr>
            <a:r>
              <a:rPr lang="es-ES" sz="2800" dirty="0">
                <a:latin typeface="Arial" panose="020B0604020202020204" pitchFamily="34" charset="0"/>
                <a:cs typeface="Times New Roman" panose="02020603050405020304" pitchFamily="18" charset="0"/>
              </a:rPr>
              <a:t>MINAL:</a:t>
            </a:r>
            <a:endParaRPr lang="es-US" sz="2800" dirty="0">
              <a:latin typeface="Arial" panose="020B0604020202020204" pitchFamily="34" charset="0"/>
              <a:cs typeface="Times New Roman" panose="02020603050405020304" pitchFamily="18" charset="0"/>
            </a:endParaRPr>
          </a:p>
          <a:p>
            <a:pPr marL="0" marR="0" algn="just">
              <a:lnSpc>
                <a:spcPct val="115000"/>
              </a:lnSpc>
              <a:spcBef>
                <a:spcPts val="0"/>
              </a:spcBef>
              <a:spcAft>
                <a:spcPts val="0"/>
              </a:spcAft>
            </a:pPr>
            <a:r>
              <a:rPr lang="es-ES" sz="2800" dirty="0">
                <a:latin typeface="Arial" panose="020B0604020202020204" pitchFamily="34" charset="0"/>
                <a:cs typeface="Times New Roman" panose="02020603050405020304" pitchFamily="18" charset="0"/>
              </a:rPr>
              <a:t>Afectaciones: Fundamentalmente en techos, ventanales, equipos tecnológicos mojados, cercas perimetrales, instalaciones eléctricas y productos mojados. Producción en Proceso de 16.8 ton de ostión en conchas. Principales instalaciones dañadas Planta Procesadora de Soya (PDS), Molinos de Harina de Trigo y Frigorífico de la Pesca, en Santiago de Cuba, la camaronera de Río Cauto y la Estación de Alevinaje de Freire.</a:t>
            </a:r>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620048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F5FABFE-9FA2-4C28-B8B8-CE53D9644B0F}"/>
              </a:ext>
            </a:extLst>
          </p:cNvPr>
          <p:cNvSpPr txBox="1"/>
          <p:nvPr/>
        </p:nvSpPr>
        <p:spPr>
          <a:xfrm>
            <a:off x="251520" y="260648"/>
            <a:ext cx="8568952" cy="5327612"/>
          </a:xfrm>
          <a:prstGeom prst="rect">
            <a:avLst/>
          </a:prstGeom>
          <a:noFill/>
        </p:spPr>
        <p:txBody>
          <a:bodyPr wrap="square">
            <a:spAutoFit/>
          </a:bodyPr>
          <a:lstStyle/>
          <a:p>
            <a:pPr marL="0" marR="0" algn="just">
              <a:lnSpc>
                <a:spcPct val="115000"/>
              </a:lnSpc>
              <a:spcBef>
                <a:spcPts val="0"/>
              </a:spcBef>
              <a:spcAft>
                <a:spcPts val="0"/>
              </a:spcAft>
            </a:pPr>
            <a:r>
              <a:rPr lang="es-ES" sz="2800" dirty="0">
                <a:latin typeface="Arial" panose="020B0604020202020204" pitchFamily="34" charset="0"/>
                <a:cs typeface="Times New Roman" panose="02020603050405020304" pitchFamily="18" charset="0"/>
              </a:rPr>
              <a:t>Decisiones: </a:t>
            </a:r>
            <a:endParaRPr lang="es-US" sz="2800" dirty="0">
              <a:latin typeface="Arial" panose="020B06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dirty="0">
                <a:latin typeface="Arial" panose="020B0604020202020204" pitchFamily="34" charset="0"/>
                <a:cs typeface="Times New Roman" panose="02020603050405020304" pitchFamily="18" charset="0"/>
              </a:rPr>
              <a:t>Leche en polvo:  para 20 días a niños de 0 a 2 años y 10 días a los de 2 a 6 años, embarazadas, enfermedades crónicas de la infancia y camas pediátricas del consumo social de Holguín a Guantánamo. </a:t>
            </a:r>
            <a:endParaRPr lang="es-US" sz="2800" dirty="0">
              <a:latin typeface="Arial" panose="020B06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dirty="0">
                <a:latin typeface="Arial" panose="020B0604020202020204" pitchFamily="34" charset="0"/>
                <a:cs typeface="Times New Roman" panose="02020603050405020304" pitchFamily="18" charset="0"/>
              </a:rPr>
              <a:t>Se aprobaron 40 toneladas de leche en polvo, para respaldar el déficit de leche fresca por acopio; cubre 10 días. Se dispone de 8 t en polvo con chocolate (Granma, Holguín y Santiago de Cuba).</a:t>
            </a:r>
          </a:p>
          <a:p>
            <a:pPr algn="just"/>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718809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32A029D7-8D85-4F60-8E66-DBE1128352D5}"/>
              </a:ext>
            </a:extLst>
          </p:cNvPr>
          <p:cNvSpPr txBox="1"/>
          <p:nvPr/>
        </p:nvSpPr>
        <p:spPr>
          <a:xfrm>
            <a:off x="539552" y="260648"/>
            <a:ext cx="8280920" cy="3560398"/>
          </a:xfrm>
          <a:prstGeom prst="rect">
            <a:avLst/>
          </a:prstGeom>
          <a:noFill/>
        </p:spPr>
        <p:txBody>
          <a:bodyPr wrap="square">
            <a:spAutoFit/>
          </a:bodyPr>
          <a:lstStyle/>
          <a:p>
            <a:pPr marL="457200" marR="0" indent="-457200" algn="just">
              <a:lnSpc>
                <a:spcPct val="107000"/>
              </a:lnSpc>
              <a:spcBef>
                <a:spcPts val="0"/>
              </a:spcBef>
              <a:spcAft>
                <a:spcPts val="80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Pollo</a:t>
            </a:r>
            <a:r>
              <a:rPr lang="es-ES" sz="2800">
                <a:latin typeface="Arial" panose="020B0604020202020204" pitchFamily="34" charset="0"/>
                <a:cs typeface="Times New Roman" panose="02020603050405020304" pitchFamily="18" charset="0"/>
              </a:rPr>
              <a:t>: se </a:t>
            </a:r>
            <a:r>
              <a:rPr lang="es-ES" sz="2800" dirty="0">
                <a:latin typeface="Arial" panose="020B0604020202020204" pitchFamily="34" charset="0"/>
                <a:cs typeface="Times New Roman" panose="02020603050405020304" pitchFamily="18" charset="0"/>
              </a:rPr>
              <a:t>propone entregar desde Las Tunas a Guantánamo, una libra per cápita a niños menores de 13 años, mayores de 65 años y embarazadas. </a:t>
            </a:r>
            <a:endParaRPr lang="es-US" sz="2800" dirty="0">
              <a:latin typeface="Arial" panose="020B0604020202020204" pitchFamily="34" charset="0"/>
              <a:cs typeface="Times New Roman" panose="02020603050405020304" pitchFamily="18" charset="0"/>
            </a:endParaRPr>
          </a:p>
          <a:p>
            <a:pPr marL="457200" marR="0" indent="-457200" algn="just">
              <a:lnSpc>
                <a:spcPct val="115000"/>
              </a:lnSpc>
              <a:spcBef>
                <a:spcPts val="600"/>
              </a:spcBef>
              <a:spcAft>
                <a:spcPts val="60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Aceite: se respaldan las entregas de una CFN, en todos los territorios del país y dos en la Habana y en las provincias orientales.</a:t>
            </a:r>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789052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7504" y="620688"/>
            <a:ext cx="8712968" cy="4771691"/>
          </a:xfrm>
          <a:prstGeom prst="rect">
            <a:avLst/>
          </a:prstGeom>
        </p:spPr>
        <p:txBody>
          <a:bodyPr wrap="square">
            <a:spAutoFit/>
          </a:bodyPr>
          <a:lstStyle/>
          <a:p>
            <a:pPr marL="457200" marR="0" indent="-457200" algn="just">
              <a:lnSpc>
                <a:spcPct val="107000"/>
              </a:lnSpc>
              <a:spcBef>
                <a:spcPts val="0"/>
              </a:spcBef>
              <a:spcAft>
                <a:spcPts val="80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Café: Se han reportado hasta el momento afectaciones de 245 mil latas de café, aproximadamente 660 toneladas en un área de cerca de 40 mil hectáreas (ha).</a:t>
            </a:r>
          </a:p>
          <a:p>
            <a:pPr marL="457200" indent="-457200" algn="just">
              <a:lnSpc>
                <a:spcPct val="107000"/>
              </a:lnSpc>
              <a:spcAft>
                <a:spcPts val="80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Cultivos varios: Se ha podido acceder a 118 mil 712 ha, de ellas 43 mil 351 de plátano, el 37 % del total de cultivos afectados y el 70% de la existencia del cultivo que había en estas provincias. Los territorios más afectadas son Granma y Santiago de Cuba.</a:t>
            </a:r>
          </a:p>
        </p:txBody>
      </p:sp>
    </p:spTree>
    <p:extLst>
      <p:ext uri="{BB962C8B-B14F-4D97-AF65-F5344CB8AC3E}">
        <p14:creationId xmlns:p14="http://schemas.microsoft.com/office/powerpoint/2010/main" val="3361359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29D89228-7152-4F11-966C-6BB29F18F75D}"/>
              </a:ext>
            </a:extLst>
          </p:cNvPr>
          <p:cNvSpPr txBox="1"/>
          <p:nvPr/>
        </p:nvSpPr>
        <p:spPr>
          <a:xfrm>
            <a:off x="395536" y="476672"/>
            <a:ext cx="8424936" cy="2246769"/>
          </a:xfrm>
          <a:prstGeom prst="rect">
            <a:avLst/>
          </a:prstGeom>
          <a:noFill/>
        </p:spPr>
        <p:txBody>
          <a:bodyPr wrap="square">
            <a:spAutoFit/>
          </a:bodyPr>
          <a:lstStyle/>
          <a:p>
            <a:pPr marL="457200" indent="-457200" algn="just">
              <a:buFont typeface="Arial" panose="020B0604020202020204" pitchFamily="34" charset="0"/>
              <a:buChar char="•"/>
            </a:pPr>
            <a:r>
              <a:rPr lang="es-ES" sz="2800" dirty="0">
                <a:latin typeface="Arial" panose="020B0604020202020204" pitchFamily="34" charset="0"/>
                <a:cs typeface="Times New Roman" panose="02020603050405020304" pitchFamily="18" charset="0"/>
              </a:rPr>
              <a:t>Máquinas de riego: Se reportan 17 máquinas de riego dañadas, 15 de ellas en Santiago de Cuba, donde se encuentran las brigadas para su reparación, y en Holguín se repararan dos con fuerzas propias.</a:t>
            </a:r>
            <a:endParaRPr lang="es-US" sz="2800" dirty="0">
              <a:latin typeface="Arial" panose="020B0604020202020204" pitchFamily="34" charset="0"/>
              <a:cs typeface="Times New Roman" panose="02020603050405020304" pitchFamily="18" charset="0"/>
            </a:endParaRPr>
          </a:p>
        </p:txBody>
      </p:sp>
      <p:sp>
        <p:nvSpPr>
          <p:cNvPr id="6" name="CuadroTexto 5">
            <a:extLst>
              <a:ext uri="{FF2B5EF4-FFF2-40B4-BE49-F238E27FC236}">
                <a16:creationId xmlns:a16="http://schemas.microsoft.com/office/drawing/2014/main" id="{256254B0-7E66-4AC9-8478-B7626DD2E37D}"/>
              </a:ext>
            </a:extLst>
          </p:cNvPr>
          <p:cNvSpPr txBox="1"/>
          <p:nvPr/>
        </p:nvSpPr>
        <p:spPr>
          <a:xfrm>
            <a:off x="358704" y="2723441"/>
            <a:ext cx="8363272" cy="2246769"/>
          </a:xfrm>
          <a:prstGeom prst="rect">
            <a:avLst/>
          </a:prstGeom>
          <a:noFill/>
        </p:spPr>
        <p:txBody>
          <a:bodyPr wrap="square">
            <a:spAutoFit/>
          </a:bodyPr>
          <a:lstStyle/>
          <a:p>
            <a:pPr marL="457200" indent="-457200" algn="just">
              <a:buFont typeface="Arial" panose="020B0604020202020204" pitchFamily="34" charset="0"/>
              <a:buChar char="•"/>
            </a:pPr>
            <a:r>
              <a:rPr lang="es-ES" sz="2800" dirty="0">
                <a:latin typeface="Arial" panose="020B0604020202020204" pitchFamily="34" charset="0"/>
                <a:cs typeface="Times New Roman" panose="02020603050405020304" pitchFamily="18" charset="0"/>
              </a:rPr>
              <a:t>Agricultura Urbana, Suburbana y Familiar: se reporta el 40 % de las áreas con afectación, en 2 mil 465 hectáreas, los mayores daños están en los municipios de Santiago de Cuba, Granma y Holguín</a:t>
            </a:r>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612878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CBBE414-C00D-414F-B848-6CED4BA94E58}"/>
              </a:ext>
            </a:extLst>
          </p:cNvPr>
          <p:cNvSpPr txBox="1"/>
          <p:nvPr/>
        </p:nvSpPr>
        <p:spPr>
          <a:xfrm>
            <a:off x="539552" y="332656"/>
            <a:ext cx="8208912" cy="5500929"/>
          </a:xfrm>
          <a:prstGeom prst="rect">
            <a:avLst/>
          </a:prstGeom>
          <a:noFill/>
        </p:spPr>
        <p:txBody>
          <a:bodyPr wrap="square">
            <a:spAutoFit/>
          </a:bodyPr>
          <a:lstStyle/>
          <a:p>
            <a:pPr marL="457200" marR="0" indent="-457200" algn="just">
              <a:lnSpc>
                <a:spcPct val="115000"/>
              </a:lnSpc>
              <a:spcBef>
                <a:spcPts val="0"/>
              </a:spcBef>
              <a:spcAft>
                <a:spcPts val="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Ganadería: Se reportan afectadas, en las áreas a las que ha accedido, un total de 26 mil 591 cabezas de ganado mayor y 689 muertes. Sigue muy bajo el acopio de leche. </a:t>
            </a:r>
          </a:p>
          <a:p>
            <a:pPr marL="457200" marR="0" indent="-457200" algn="just">
              <a:lnSpc>
                <a:spcPct val="115000"/>
              </a:lnSpc>
              <a:spcBef>
                <a:spcPts val="0"/>
              </a:spcBef>
              <a:spcAft>
                <a:spcPts val="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En el porcino se reportan 53 naves afectadas totalmente y 209 parcial, se han recuperado </a:t>
            </a:r>
            <a:br>
              <a:rPr lang="es-ES" sz="2800" dirty="0">
                <a:latin typeface="Arial" panose="020B0604020202020204" pitchFamily="34" charset="0"/>
                <a:cs typeface="Times New Roman" panose="02020603050405020304" pitchFamily="18" charset="0"/>
              </a:rPr>
            </a:br>
            <a:r>
              <a:rPr lang="es-ES" sz="2800" dirty="0">
                <a:latin typeface="Arial" panose="020B0604020202020204" pitchFamily="34" charset="0"/>
                <a:cs typeface="Times New Roman" panose="02020603050405020304" pitchFamily="18" charset="0"/>
              </a:rPr>
              <a:t>28 naves, y se contabilizaron 189 animales muertos.</a:t>
            </a:r>
          </a:p>
          <a:p>
            <a:pPr marL="457200" marR="0" lvl="0" indent="-457200" algn="just">
              <a:lnSpc>
                <a:spcPct val="115000"/>
              </a:lnSpc>
              <a:spcBef>
                <a:spcPts val="0"/>
              </a:spcBef>
              <a:spcAft>
                <a:spcPts val="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Apicultura: 9 mil 381 colmenas afectadas en 252 apiarios. Mayores afectaciones en Holguín, y Granma. Se trabaja en la recuperación</a:t>
            </a:r>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958776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E818E09E-97D7-4CDE-B6D9-4BF9637F9858}"/>
              </a:ext>
            </a:extLst>
          </p:cNvPr>
          <p:cNvSpPr txBox="1"/>
          <p:nvPr/>
        </p:nvSpPr>
        <p:spPr>
          <a:xfrm>
            <a:off x="107504" y="327422"/>
            <a:ext cx="8676964" cy="5693866"/>
          </a:xfrm>
          <a:prstGeom prst="rect">
            <a:avLst/>
          </a:prstGeom>
          <a:noFill/>
        </p:spPr>
        <p:txBody>
          <a:bodyPr wrap="square">
            <a:spAutoFit/>
          </a:bodyPr>
          <a:lstStyle/>
          <a:p>
            <a:pPr marL="457200" indent="-457200" algn="just">
              <a:buFont typeface="Arial" panose="020B0604020202020204" pitchFamily="34" charset="0"/>
              <a:buChar char="•"/>
            </a:pPr>
            <a:r>
              <a:rPr lang="es-ES" sz="2800" dirty="0">
                <a:latin typeface="Arial" panose="020B0604020202020204" pitchFamily="34" charset="0"/>
                <a:cs typeface="Times New Roman" panose="02020603050405020304" pitchFamily="18" charset="0"/>
              </a:rPr>
              <a:t>Instalaciones: Las principales afectaciones están en naves avícolas, porcinas, despulpadoras, industrias de procesamiento, oficinas de registros pecuarios, casas de cultivos, organopónicos, huertos, estaciones de bombeo, centros de lombricultura, laboratorio, cámara de crecimiento de las </a:t>
            </a:r>
            <a:r>
              <a:rPr lang="es-ES" sz="2800" dirty="0" err="1">
                <a:latin typeface="Arial" panose="020B0604020202020204" pitchFamily="34" charset="0"/>
                <a:cs typeface="Times New Roman" panose="02020603050405020304" pitchFamily="18" charset="0"/>
              </a:rPr>
              <a:t>biofábricas</a:t>
            </a:r>
            <a:r>
              <a:rPr lang="es-ES" sz="2800" dirty="0">
                <a:latin typeface="Arial" panose="020B0604020202020204" pitchFamily="34" charset="0"/>
                <a:cs typeface="Times New Roman" panose="02020603050405020304" pitchFamily="18" charset="0"/>
              </a:rPr>
              <a:t>, aserríos, fábricas de pienso y oficinas de delegaciones municipales. </a:t>
            </a:r>
          </a:p>
          <a:p>
            <a:pPr marL="457200" indent="-457200" algn="just">
              <a:buFont typeface="Arial" panose="020B0604020202020204" pitchFamily="34" charset="0"/>
              <a:buChar char="•"/>
            </a:pPr>
            <a:r>
              <a:rPr lang="es-ES" sz="2800" dirty="0">
                <a:latin typeface="Arial" panose="020B0604020202020204" pitchFamily="34" charset="0"/>
                <a:cs typeface="Times New Roman" panose="02020603050405020304" pitchFamily="18" charset="0"/>
              </a:rPr>
              <a:t>Programa arrocero: El total de áreas perjudicadas es de 3 mil 942 ha con aproximadamente 7 mil 660 toneladas; de ellas corren el riesgo de sufrir mayores daños las que se encuentran fuera de parámetro en zonas inundadas.</a:t>
            </a:r>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673451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84C1D2E-0A6D-4A46-9CCF-E688FED431CF}"/>
              </a:ext>
            </a:extLst>
          </p:cNvPr>
          <p:cNvSpPr txBox="1"/>
          <p:nvPr/>
        </p:nvSpPr>
        <p:spPr>
          <a:xfrm>
            <a:off x="467544" y="332656"/>
            <a:ext cx="8219256" cy="5345502"/>
          </a:xfrm>
          <a:prstGeom prst="rect">
            <a:avLst/>
          </a:prstGeom>
          <a:noFill/>
        </p:spPr>
        <p:txBody>
          <a:bodyPr wrap="square">
            <a:spAutoFit/>
          </a:bodyPr>
          <a:lstStyle/>
          <a:p>
            <a:pPr algn="just"/>
            <a:r>
              <a:rPr lang="es-US" sz="2800" dirty="0">
                <a:latin typeface="Arial" panose="020B0604020202020204" pitchFamily="34" charset="0"/>
                <a:cs typeface="Times New Roman" panose="02020603050405020304" pitchFamily="18" charset="0"/>
              </a:rPr>
              <a:t>TABACO: Afectados 2 mil 378 canteros de semilleros en Las Tunas. Casas de cura 105 total y 90 parcial.</a:t>
            </a:r>
          </a:p>
          <a:p>
            <a:pPr marL="0" marR="0" algn="just">
              <a:lnSpc>
                <a:spcPct val="115000"/>
              </a:lnSpc>
              <a:spcBef>
                <a:spcPts val="0"/>
              </a:spcBef>
              <a:spcAft>
                <a:spcPts val="0"/>
              </a:spcAft>
            </a:pPr>
            <a:r>
              <a:rPr lang="es-ES" sz="2800" dirty="0">
                <a:latin typeface="Arial" panose="020B0604020202020204" pitchFamily="34" charset="0"/>
                <a:cs typeface="Times New Roman" panose="02020603050405020304" pitchFamily="18" charset="0"/>
              </a:rPr>
              <a:t>GELMA: En producción 2 mil tejas unos 5 mil m2. Listas cinco brigadas especializadas en reparación de máquinas de riego y 10 de reparación y montaje de techos. </a:t>
            </a:r>
            <a:endParaRPr lang="es-US" sz="2800" dirty="0">
              <a:latin typeface="Arial" panose="020B0604020202020204" pitchFamily="34" charset="0"/>
              <a:cs typeface="Times New Roman" panose="02020603050405020304" pitchFamily="18" charset="0"/>
            </a:endParaRPr>
          </a:p>
          <a:p>
            <a:pPr marL="0" marR="0" algn="just">
              <a:lnSpc>
                <a:spcPct val="115000"/>
              </a:lnSpc>
              <a:spcBef>
                <a:spcPts val="300"/>
              </a:spcBef>
              <a:spcAft>
                <a:spcPts val="300"/>
              </a:spcAft>
            </a:pPr>
            <a:r>
              <a:rPr lang="es-ES" sz="2800" dirty="0">
                <a:latin typeface="Arial" panose="020B0604020202020204" pitchFamily="34" charset="0"/>
                <a:cs typeface="Times New Roman" panose="02020603050405020304" pitchFamily="18" charset="0"/>
              </a:rPr>
              <a:t>Cuentan en las provincias afectadas con un inventario de limas, machetes, sogas, guantes y motosierras. Las empresas agroforestales disponen de  488 motosierra activas en el país</a:t>
            </a:r>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151956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09998EA7-EEE0-4BDA-9F75-F7803E0EC2A1}"/>
              </a:ext>
            </a:extLst>
          </p:cNvPr>
          <p:cNvSpPr txBox="1"/>
          <p:nvPr/>
        </p:nvSpPr>
        <p:spPr>
          <a:xfrm>
            <a:off x="107504" y="324307"/>
            <a:ext cx="8712968" cy="2775568"/>
          </a:xfrm>
          <a:prstGeom prst="rect">
            <a:avLst/>
          </a:prstGeom>
          <a:noFill/>
        </p:spPr>
        <p:txBody>
          <a:bodyPr wrap="square">
            <a:spAutoFit/>
          </a:bodyPr>
          <a:lstStyle/>
          <a:p>
            <a:pPr marL="457200" marR="0" indent="-457200" algn="just">
              <a:lnSpc>
                <a:spcPct val="105000"/>
              </a:lnSpc>
              <a:spcBef>
                <a:spcPts val="0"/>
              </a:spcBef>
              <a:spcAft>
                <a:spcPts val="0"/>
              </a:spcAft>
              <a:buFont typeface="Arial" panose="020B0604020202020204" pitchFamily="34" charset="0"/>
              <a:buChar char="•"/>
            </a:pPr>
            <a:r>
              <a:rPr lang="es-US" sz="2800" dirty="0">
                <a:latin typeface="Arial" panose="020B0604020202020204" pitchFamily="34" charset="0"/>
                <a:cs typeface="Times New Roman" panose="02020603050405020304" pitchFamily="18" charset="0"/>
              </a:rPr>
              <a:t>El Grupo Agroforestal: labora en la confección de postes preservados para la telefonía y la electricidad, listos 457 postes preservados, 375 sin preservar en proceso. Se entregaron a ETECSA 153 postes preservado. En campos hay pelados 588 postes de eucalipto</a:t>
            </a:r>
          </a:p>
        </p:txBody>
      </p:sp>
      <p:sp>
        <p:nvSpPr>
          <p:cNvPr id="6" name="CuadroTexto 5">
            <a:extLst>
              <a:ext uri="{FF2B5EF4-FFF2-40B4-BE49-F238E27FC236}">
                <a16:creationId xmlns:a16="http://schemas.microsoft.com/office/drawing/2014/main" id="{8BA36D2A-A200-4238-818F-63EA54BF5E17}"/>
              </a:ext>
            </a:extLst>
          </p:cNvPr>
          <p:cNvSpPr txBox="1"/>
          <p:nvPr/>
        </p:nvSpPr>
        <p:spPr>
          <a:xfrm>
            <a:off x="53752" y="3068960"/>
            <a:ext cx="8820472" cy="3228000"/>
          </a:xfrm>
          <a:prstGeom prst="rect">
            <a:avLst/>
          </a:prstGeom>
          <a:noFill/>
        </p:spPr>
        <p:txBody>
          <a:bodyPr wrap="square">
            <a:spAutoFit/>
          </a:bodyPr>
          <a:lstStyle/>
          <a:p>
            <a:pPr marL="457200" indent="-457200" algn="just">
              <a:lnSpc>
                <a:spcPct val="105000"/>
              </a:lnSpc>
              <a:buFont typeface="Arial" panose="020B0604020202020204" pitchFamily="34" charset="0"/>
              <a:buChar char="•"/>
            </a:pPr>
            <a:r>
              <a:rPr lang="es-US" sz="2800" dirty="0">
                <a:latin typeface="Arial" panose="020B0604020202020204" pitchFamily="34" charset="0"/>
                <a:cs typeface="Times New Roman" panose="02020603050405020304" pitchFamily="18" charset="0"/>
              </a:rPr>
              <a:t>AZCUBA: Mantiene incorporadas 51 alzadoras a las labores de saneamiento. Tiene una afectación total de techos reportada de 39 mil 573 m2. En los cultivos varios se reportan 4 mil 486 ha afectadas, al igual que</a:t>
            </a:r>
            <a:r>
              <a:rPr lang="es-CU" sz="2800" dirty="0">
                <a:latin typeface="Arial" panose="020B0604020202020204" pitchFamily="34" charset="0"/>
                <a:cs typeface="Times New Roman" panose="02020603050405020304" pitchFamily="18" charset="0"/>
              </a:rPr>
              <a:t> la caña, en Holguín </a:t>
            </a:r>
            <a:r>
              <a:rPr lang="es-ES" sz="2800" dirty="0">
                <a:latin typeface="Arial" panose="020B0604020202020204" pitchFamily="34" charset="0"/>
                <a:cs typeface="Times New Roman" panose="02020603050405020304" pitchFamily="18" charset="0"/>
              </a:rPr>
              <a:t>reporta que tiene </a:t>
            </a:r>
            <a:r>
              <a:rPr lang="es-CU" sz="2800" dirty="0">
                <a:latin typeface="Arial" panose="020B0604020202020204" pitchFamily="34" charset="0"/>
                <a:cs typeface="Times New Roman" panose="02020603050405020304" pitchFamily="18" charset="0"/>
              </a:rPr>
              <a:t> 13 mil 449 ha, de ellas 4 mil 599 encamada</a:t>
            </a:r>
            <a:r>
              <a:rPr lang="es-ES" sz="2800" dirty="0">
                <a:latin typeface="Arial" panose="020B0604020202020204" pitchFamily="34" charset="0"/>
                <a:cs typeface="Times New Roman" panose="02020603050405020304" pitchFamily="18" charset="0"/>
              </a:rPr>
              <a:t>s</a:t>
            </a:r>
            <a:r>
              <a:rPr lang="es-CU" sz="2800" dirty="0">
                <a:latin typeface="Arial" panose="020B0604020202020204" pitchFamily="34" charset="0"/>
                <a:cs typeface="Times New Roman" panose="02020603050405020304" pitchFamily="18" charset="0"/>
              </a:rPr>
              <a:t> y 8 mil 850 inundada</a:t>
            </a:r>
            <a:r>
              <a:rPr lang="es-ES" sz="2800" dirty="0">
                <a:latin typeface="Arial" panose="020B0604020202020204" pitchFamily="34" charset="0"/>
                <a:cs typeface="Times New Roman" panose="02020603050405020304" pitchFamily="18" charset="0"/>
              </a:rPr>
              <a:t>s</a:t>
            </a:r>
            <a:r>
              <a:rPr lang="es-CU" sz="2800" dirty="0">
                <a:latin typeface="Arial" panose="020B0604020202020204" pitchFamily="34" charset="0"/>
                <a:cs typeface="Times New Roman" panose="02020603050405020304" pitchFamily="18" charset="0"/>
              </a:rPr>
              <a:t>.</a:t>
            </a:r>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913385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2B5693D0-F4B1-412E-8DF8-AF54D8D9CF06}"/>
              </a:ext>
            </a:extLst>
          </p:cNvPr>
          <p:cNvSpPr txBox="1"/>
          <p:nvPr/>
        </p:nvSpPr>
        <p:spPr>
          <a:xfrm>
            <a:off x="467544" y="548680"/>
            <a:ext cx="8496944" cy="5005409"/>
          </a:xfrm>
          <a:prstGeom prst="rect">
            <a:avLst/>
          </a:prstGeom>
          <a:noFill/>
        </p:spPr>
        <p:txBody>
          <a:bodyPr wrap="square">
            <a:spAutoFit/>
          </a:bodyPr>
          <a:lstStyle/>
          <a:p>
            <a:pPr marL="0" marR="0" algn="just">
              <a:lnSpc>
                <a:spcPct val="115000"/>
              </a:lnSpc>
              <a:spcBef>
                <a:spcPts val="0"/>
              </a:spcBef>
              <a:spcAft>
                <a:spcPts val="0"/>
              </a:spcAft>
            </a:pPr>
            <a:r>
              <a:rPr lang="es-ES" sz="2800" dirty="0">
                <a:latin typeface="Arial" panose="020B0604020202020204" pitchFamily="34" charset="0"/>
                <a:cs typeface="Times New Roman" panose="02020603050405020304" pitchFamily="18" charset="0"/>
              </a:rPr>
              <a:t>MINCIN: Afectadas mil 38 instalaciones en Holguín, Granma, Santiago y Guantánamo. De ellas mil 4 unidades minoristas y 34 entre mayoristas y frigoríficos. </a:t>
            </a:r>
          </a:p>
          <a:p>
            <a:pPr marL="0" marR="0" algn="just">
              <a:lnSpc>
                <a:spcPct val="115000"/>
              </a:lnSpc>
              <a:spcBef>
                <a:spcPts val="0"/>
              </a:spcBef>
              <a:spcAft>
                <a:spcPts val="0"/>
              </a:spcAft>
            </a:pPr>
            <a:r>
              <a:rPr lang="es-US" sz="2800" dirty="0">
                <a:latin typeface="Arial" panose="020B0604020202020204" pitchFamily="34" charset="0"/>
                <a:cs typeface="Times New Roman" panose="02020603050405020304" pitchFamily="18" charset="0"/>
              </a:rPr>
              <a:t>Decisiones:</a:t>
            </a:r>
          </a:p>
          <a:p>
            <a:pPr marL="0" marR="0" algn="just">
              <a:lnSpc>
                <a:spcPct val="115000"/>
              </a:lnSpc>
              <a:spcBef>
                <a:spcPts val="0"/>
              </a:spcBef>
              <a:spcAft>
                <a:spcPts val="0"/>
              </a:spcAft>
            </a:pPr>
            <a:r>
              <a:rPr lang="es-US" sz="2800" dirty="0">
                <a:latin typeface="Arial" panose="020B0604020202020204" pitchFamily="34" charset="0"/>
                <a:cs typeface="Times New Roman" panose="02020603050405020304" pitchFamily="18" charset="0"/>
              </a:rPr>
              <a:t>Se solicitó 9 mil toneladas de chícharo amarillo.</a:t>
            </a:r>
          </a:p>
          <a:p>
            <a:pPr marL="0" marR="0" algn="just">
              <a:lnSpc>
                <a:spcPct val="115000"/>
              </a:lnSpc>
              <a:spcBef>
                <a:spcPts val="0"/>
              </a:spcBef>
              <a:spcAft>
                <a:spcPts val="0"/>
              </a:spcAft>
            </a:pPr>
            <a:r>
              <a:rPr lang="es-US" sz="2800" dirty="0">
                <a:latin typeface="Arial" panose="020B0604020202020204" pitchFamily="34" charset="0"/>
                <a:cs typeface="Times New Roman" panose="02020603050405020304" pitchFamily="18" charset="0"/>
              </a:rPr>
              <a:t>Se presentó al MEP la demanda de techos para las instalaciones afectadas.</a:t>
            </a:r>
          </a:p>
          <a:p>
            <a:pPr marL="0" marR="0" algn="just">
              <a:lnSpc>
                <a:spcPct val="115000"/>
              </a:lnSpc>
              <a:spcBef>
                <a:spcPts val="0"/>
              </a:spcBef>
              <a:spcAft>
                <a:spcPts val="0"/>
              </a:spcAft>
            </a:pPr>
            <a:r>
              <a:rPr lang="es-US" sz="2800" dirty="0">
                <a:latin typeface="Arial" panose="020B0604020202020204" pitchFamily="34" charset="0"/>
                <a:cs typeface="Times New Roman" panose="02020603050405020304" pitchFamily="18" charset="0"/>
              </a:rPr>
              <a:t>Se distribuirán 355.7 toneladas de jab</a:t>
            </a:r>
            <a:r>
              <a:rPr lang="es-ES" sz="2800" dirty="0" err="1">
                <a:latin typeface="Arial" panose="020B0604020202020204" pitchFamily="34" charset="0"/>
                <a:cs typeface="Times New Roman" panose="02020603050405020304" pitchFamily="18" charset="0"/>
              </a:rPr>
              <a:t>ón</a:t>
            </a:r>
            <a:r>
              <a:rPr lang="es-ES" sz="2800" dirty="0">
                <a:latin typeface="Arial" panose="020B0604020202020204" pitchFamily="34" charset="0"/>
                <a:cs typeface="Times New Roman" panose="02020603050405020304" pitchFamily="18" charset="0"/>
              </a:rPr>
              <a:t> de tocador y 630.7 toneladas de jabón de lavar.</a:t>
            </a:r>
            <a:endParaRPr lang="es-US" sz="28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23904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5623B45-18DF-4CB2-8F19-E37B85112DAD}"/>
              </a:ext>
            </a:extLst>
          </p:cNvPr>
          <p:cNvSpPr txBox="1"/>
          <p:nvPr/>
        </p:nvSpPr>
        <p:spPr>
          <a:xfrm>
            <a:off x="323528" y="548680"/>
            <a:ext cx="8363272" cy="4874283"/>
          </a:xfrm>
          <a:prstGeom prst="rect">
            <a:avLst/>
          </a:prstGeom>
          <a:noFill/>
        </p:spPr>
        <p:txBody>
          <a:bodyPr wrap="square">
            <a:spAutoFit/>
          </a:bodyPr>
          <a:lstStyle/>
          <a:p>
            <a:pPr marL="457200" marR="0" indent="-457200" algn="just">
              <a:lnSpc>
                <a:spcPct val="107000"/>
              </a:lnSpc>
              <a:spcBef>
                <a:spcPts val="0"/>
              </a:spcBef>
              <a:spcAft>
                <a:spcPts val="800"/>
              </a:spcAft>
              <a:buFont typeface="Arial" panose="020B0604020202020204" pitchFamily="34" charset="0"/>
              <a:buChar char="•"/>
            </a:pPr>
            <a:r>
              <a:rPr lang="es-US" sz="2800" dirty="0">
                <a:latin typeface="Arial" panose="020B0604020202020204" pitchFamily="34" charset="0"/>
                <a:cs typeface="Times New Roman" panose="02020603050405020304" pitchFamily="18" charset="0"/>
              </a:rPr>
              <a:t>Destinar mil 290 colchones cameros, disponibles en los almacenes del MINCIN a la Provincia Granma (Municipio Río Cauto).</a:t>
            </a:r>
            <a:endParaRPr lang="es-ES" sz="2800" dirty="0">
              <a:latin typeface="Arial" panose="020B0604020202020204" pitchFamily="34" charset="0"/>
              <a:cs typeface="Times New Roman" panose="02020603050405020304" pitchFamily="18" charset="0"/>
            </a:endParaRPr>
          </a:p>
          <a:p>
            <a:pPr marL="457200" marR="0" indent="-457200" algn="just">
              <a:lnSpc>
                <a:spcPct val="107000"/>
              </a:lnSpc>
              <a:spcBef>
                <a:spcPts val="0"/>
              </a:spcBef>
              <a:spcAft>
                <a:spcPts val="80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Compota: Se asegura una distribución de 170 toneladas  para los niños; el producto se encuentra en los territorios.</a:t>
            </a:r>
            <a:endParaRPr lang="es-US" sz="2800" dirty="0">
              <a:latin typeface="Arial" panose="020B0604020202020204" pitchFamily="34" charset="0"/>
              <a:cs typeface="Times New Roman" panose="02020603050405020304" pitchFamily="18" charset="0"/>
            </a:endParaRPr>
          </a:p>
          <a:p>
            <a:pPr marL="457200" marR="0" indent="-457200" algn="just">
              <a:lnSpc>
                <a:spcPct val="107000"/>
              </a:lnSpc>
              <a:spcBef>
                <a:spcPts val="0"/>
              </a:spcBef>
              <a:spcAft>
                <a:spcPts val="800"/>
              </a:spcAft>
              <a:buFont typeface="Arial" panose="020B0604020202020204" pitchFamily="34" charset="0"/>
              <a:buChar char="•"/>
            </a:pPr>
            <a:r>
              <a:rPr lang="es-ES" sz="2800" dirty="0">
                <a:latin typeface="Arial" panose="020B0604020202020204" pitchFamily="34" charset="0"/>
                <a:cs typeface="Times New Roman" panose="02020603050405020304" pitchFamily="18" charset="0"/>
              </a:rPr>
              <a:t>Carne de res para niños: Se garantiza la distribución en Santiago de Cuba y Guantánamo. Para Holguín y Granma, sustituir la entrega de la carne con pollo</a:t>
            </a:r>
          </a:p>
        </p:txBody>
      </p:sp>
    </p:spTree>
    <p:extLst>
      <p:ext uri="{BB962C8B-B14F-4D97-AF65-F5344CB8AC3E}">
        <p14:creationId xmlns:p14="http://schemas.microsoft.com/office/powerpoint/2010/main" val="313555217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5384</TotalTime>
  <Words>969</Words>
  <Application>Microsoft Office PowerPoint</Application>
  <PresentationFormat>Presentación en pantalla (4:3)</PresentationFormat>
  <Paragraphs>40</Paragraphs>
  <Slides>13</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13</vt:i4>
      </vt:variant>
    </vt:vector>
  </HeadingPairs>
  <TitlesOfParts>
    <vt:vector size="16" baseType="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Subsidios</dc:title>
  <dc:creator>cira</dc:creator>
  <cp:lastModifiedBy>Ana Margarita Gonzalez</cp:lastModifiedBy>
  <cp:revision>602</cp:revision>
  <cp:lastPrinted>2025-11-06T15:35:55Z</cp:lastPrinted>
  <dcterms:created xsi:type="dcterms:W3CDTF">2020-12-05T23:27:06Z</dcterms:created>
  <dcterms:modified xsi:type="dcterms:W3CDTF">2025-11-07T16:04:06Z</dcterms:modified>
</cp:coreProperties>
</file>