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57" r:id="rId4"/>
    <p:sldId id="259" r:id="rId5"/>
    <p:sldId id="258" r:id="rId6"/>
    <p:sldId id="260" r:id="rId7"/>
    <p:sldId id="263" r:id="rId8"/>
    <p:sldId id="264" r:id="rId9"/>
    <p:sldId id="265" r:id="rId10"/>
    <p:sldId id="268" r:id="rId11"/>
    <p:sldId id="269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61" r:id="rId21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9C3A0-234A-4192-A843-0B9971C6121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8D5419BB-C9B7-4167-BAD7-BAF3552C60F6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_tradnl" sz="28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Minag</a:t>
          </a:r>
          <a:endParaRPr lang="es-ES_tradnl" sz="28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A3FC1A-3D59-40B2-8AB0-1B50F503FE3D}" type="parTrans" cxnId="{54B62926-9C7A-4E71-83CE-053BBC45F8DD}">
      <dgm:prSet/>
      <dgm:spPr/>
      <dgm:t>
        <a:bodyPr/>
        <a:lstStyle/>
        <a:p>
          <a:endParaRPr lang="es-ES_tradnl"/>
        </a:p>
      </dgm:t>
    </dgm:pt>
    <dgm:pt modelId="{20B57268-48DF-4307-A033-C4C337E25AF2}" type="sibTrans" cxnId="{54B62926-9C7A-4E71-83CE-053BBC45F8DD}">
      <dgm:prSet/>
      <dgm:spPr/>
      <dgm:t>
        <a:bodyPr/>
        <a:lstStyle/>
        <a:p>
          <a:endParaRPr lang="es-ES_tradnl"/>
        </a:p>
      </dgm:t>
    </dgm:pt>
    <dgm:pt modelId="{E76E3725-DF75-40BE-A491-947C5AE0F3A2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_tradn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Minal</a:t>
          </a:r>
        </a:p>
        <a:p>
          <a:r>
            <a:rPr lang="es-ES_tradnl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Mincin</a:t>
          </a:r>
          <a:endParaRPr lang="es-ES_tradnl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6A5069-50C0-4847-9D7A-3EC8D656735C}" type="parTrans" cxnId="{670B7245-7015-4DB1-95CF-52AF4C5CFFDA}">
      <dgm:prSet/>
      <dgm:spPr/>
      <dgm:t>
        <a:bodyPr/>
        <a:lstStyle/>
        <a:p>
          <a:endParaRPr lang="es-ES_tradnl"/>
        </a:p>
      </dgm:t>
    </dgm:pt>
    <dgm:pt modelId="{A900BFA2-64EE-48FF-B43B-C094429C1CA8}" type="sibTrans" cxnId="{670B7245-7015-4DB1-95CF-52AF4C5CFFDA}">
      <dgm:prSet/>
      <dgm:spPr/>
      <dgm:t>
        <a:bodyPr/>
        <a:lstStyle/>
        <a:p>
          <a:endParaRPr lang="es-ES_tradnl"/>
        </a:p>
      </dgm:t>
    </dgm:pt>
    <dgm:pt modelId="{23BA104F-562B-4B86-9257-A75AF7770A82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_tradnl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MES</a:t>
          </a:r>
        </a:p>
        <a:p>
          <a:r>
            <a:rPr lang="es-ES_tradnl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Citma</a:t>
          </a:r>
          <a:endParaRPr lang="es-ES_tradnl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A6926-F98F-4D0C-8400-11A621302613}" type="parTrans" cxnId="{70611A95-4F8E-46B5-9F44-83E1E8569227}">
      <dgm:prSet/>
      <dgm:spPr/>
      <dgm:t>
        <a:bodyPr/>
        <a:lstStyle/>
        <a:p>
          <a:endParaRPr lang="es-ES_tradnl"/>
        </a:p>
      </dgm:t>
    </dgm:pt>
    <dgm:pt modelId="{F4830441-B304-4296-8AF0-AA200A4443DF}" type="sibTrans" cxnId="{70611A95-4F8E-46B5-9F44-83E1E8569227}">
      <dgm:prSet/>
      <dgm:spPr/>
      <dgm:t>
        <a:bodyPr/>
        <a:lstStyle/>
        <a:p>
          <a:endParaRPr lang="es-ES_tradnl"/>
        </a:p>
      </dgm:t>
    </dgm:pt>
    <dgm:pt modelId="{EA6E094C-C9D2-4D6F-9480-5F9D534CA076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_tradnl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Minsap</a:t>
          </a:r>
          <a:endParaRPr lang="es-ES_tradnl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_tradnl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ONEI</a:t>
          </a:r>
        </a:p>
      </dgm:t>
    </dgm:pt>
    <dgm:pt modelId="{C8C557EE-BB6F-4684-AF83-54226E8A543A}" type="parTrans" cxnId="{30575E93-4E24-4061-902A-B92EF82CED5B}">
      <dgm:prSet/>
      <dgm:spPr/>
      <dgm:t>
        <a:bodyPr/>
        <a:lstStyle/>
        <a:p>
          <a:endParaRPr lang="es-ES_tradnl"/>
        </a:p>
      </dgm:t>
    </dgm:pt>
    <dgm:pt modelId="{727ABE3E-6D7E-4F99-AC31-A85421D6EBB4}" type="sibTrans" cxnId="{30575E93-4E24-4061-902A-B92EF82CED5B}">
      <dgm:prSet/>
      <dgm:spPr/>
      <dgm:t>
        <a:bodyPr/>
        <a:lstStyle/>
        <a:p>
          <a:endParaRPr lang="es-ES_tradnl"/>
        </a:p>
      </dgm:t>
    </dgm:pt>
    <dgm:pt modelId="{0B26C481-0986-439C-A5D6-B7F7A7F9FFE6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_tradnl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Asociaciones</a:t>
          </a:r>
        </a:p>
        <a:p>
          <a:r>
            <a:rPr lang="es-ES_tradnl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Actores Locales</a:t>
          </a:r>
        </a:p>
      </dgm:t>
    </dgm:pt>
    <dgm:pt modelId="{6D452124-7291-4F04-A3E6-636CC9F48888}" type="parTrans" cxnId="{656544DB-BB1A-44B2-9000-3B7AE67E5212}">
      <dgm:prSet/>
      <dgm:spPr/>
      <dgm:t>
        <a:bodyPr/>
        <a:lstStyle/>
        <a:p>
          <a:endParaRPr lang="es-ES_tradnl"/>
        </a:p>
      </dgm:t>
    </dgm:pt>
    <dgm:pt modelId="{267EF12C-00AE-4874-ABCF-1A3B24643723}" type="sibTrans" cxnId="{656544DB-BB1A-44B2-9000-3B7AE67E5212}">
      <dgm:prSet/>
      <dgm:spPr/>
      <dgm:t>
        <a:bodyPr/>
        <a:lstStyle/>
        <a:p>
          <a:endParaRPr lang="es-ES_tradnl"/>
        </a:p>
      </dgm:t>
    </dgm:pt>
    <dgm:pt modelId="{51D5C03C-95A8-40BA-A0B9-7501C3352B39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s-ES_tradnl" sz="20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_tradnl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ASNU</a:t>
          </a:r>
        </a:p>
        <a:p>
          <a:endParaRPr lang="es-ES_tradnl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D26251-8026-4A5C-89FC-8276C92D8567}" type="parTrans" cxnId="{C4C23E06-4DB7-4CA2-9FA9-359B8F15BD14}">
      <dgm:prSet/>
      <dgm:spPr/>
      <dgm:t>
        <a:bodyPr/>
        <a:lstStyle/>
        <a:p>
          <a:endParaRPr lang="es-ES_tradnl"/>
        </a:p>
      </dgm:t>
    </dgm:pt>
    <dgm:pt modelId="{927DF62D-E6C2-45C5-BA1E-9F83A1826AD3}" type="sibTrans" cxnId="{C4C23E06-4DB7-4CA2-9FA9-359B8F15BD14}">
      <dgm:prSet/>
      <dgm:spPr/>
      <dgm:t>
        <a:bodyPr/>
        <a:lstStyle/>
        <a:p>
          <a:endParaRPr lang="es-ES_tradnl"/>
        </a:p>
      </dgm:t>
    </dgm:pt>
    <dgm:pt modelId="{8B50EF2E-9A40-49B1-A644-A3F70EB97C12}" type="pres">
      <dgm:prSet presAssocID="{7619C3A0-234A-4192-A843-0B9971C6121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78C539-64ED-4BF5-9ABA-8AA301A2DB50}" type="pres">
      <dgm:prSet presAssocID="{8D5419BB-C9B7-4167-BAD7-BAF3552C60F6}" presName="root1" presStyleCnt="0"/>
      <dgm:spPr/>
    </dgm:pt>
    <dgm:pt modelId="{C3CE36B5-ACA3-4582-9FAA-6F750A3E8A21}" type="pres">
      <dgm:prSet presAssocID="{8D5419BB-C9B7-4167-BAD7-BAF3552C60F6}" presName="LevelOneTextNode" presStyleLbl="node0" presStyleIdx="0" presStyleCnt="1" custScaleY="51522" custLinFactNeighborX="-7069" custLinFactNeighborY="-4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51B00A-E672-4983-AF7E-4F4A6EAC7091}" type="pres">
      <dgm:prSet presAssocID="{8D5419BB-C9B7-4167-BAD7-BAF3552C60F6}" presName="level2hierChild" presStyleCnt="0"/>
      <dgm:spPr/>
    </dgm:pt>
    <dgm:pt modelId="{BFF35AAB-33EA-4EE4-818D-FAF5D091FDE9}" type="pres">
      <dgm:prSet presAssocID="{F26A5069-50C0-4847-9D7A-3EC8D656735C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648810B5-34D6-46ED-9E48-5A91C00C2BE4}" type="pres">
      <dgm:prSet presAssocID="{F26A5069-50C0-4847-9D7A-3EC8D656735C}" presName="connTx" presStyleLbl="parChTrans1D2" presStyleIdx="0" presStyleCnt="5"/>
      <dgm:spPr/>
      <dgm:t>
        <a:bodyPr/>
        <a:lstStyle/>
        <a:p>
          <a:endParaRPr lang="es-ES"/>
        </a:p>
      </dgm:t>
    </dgm:pt>
    <dgm:pt modelId="{DECD997C-9F42-4ABF-A637-763B69FF7AED}" type="pres">
      <dgm:prSet presAssocID="{E76E3725-DF75-40BE-A491-947C5AE0F3A2}" presName="root2" presStyleCnt="0"/>
      <dgm:spPr/>
    </dgm:pt>
    <dgm:pt modelId="{01580A36-310F-4D00-877F-4750007B3E3E}" type="pres">
      <dgm:prSet presAssocID="{E76E3725-DF75-40BE-A491-947C5AE0F3A2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867706-7D18-4220-B6BC-D153D73AFCF6}" type="pres">
      <dgm:prSet presAssocID="{E76E3725-DF75-40BE-A491-947C5AE0F3A2}" presName="level3hierChild" presStyleCnt="0"/>
      <dgm:spPr/>
    </dgm:pt>
    <dgm:pt modelId="{89D8C90A-299B-475E-8D95-47324720969A}" type="pres">
      <dgm:prSet presAssocID="{936A6926-F98F-4D0C-8400-11A621302613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F7828E5D-CAF1-466A-A4C9-091503AAC94A}" type="pres">
      <dgm:prSet presAssocID="{936A6926-F98F-4D0C-8400-11A621302613}" presName="connTx" presStyleLbl="parChTrans1D2" presStyleIdx="1" presStyleCnt="5"/>
      <dgm:spPr/>
      <dgm:t>
        <a:bodyPr/>
        <a:lstStyle/>
        <a:p>
          <a:endParaRPr lang="es-ES"/>
        </a:p>
      </dgm:t>
    </dgm:pt>
    <dgm:pt modelId="{CEE0EA9E-0821-4714-87C2-DD62089B1C57}" type="pres">
      <dgm:prSet presAssocID="{23BA104F-562B-4B86-9257-A75AF7770A82}" presName="root2" presStyleCnt="0"/>
      <dgm:spPr/>
    </dgm:pt>
    <dgm:pt modelId="{D16A41AB-DDBA-47E1-823C-CDF683207BBB}" type="pres">
      <dgm:prSet presAssocID="{23BA104F-562B-4B86-9257-A75AF7770A82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B95CDA-E4B7-4A46-89F9-8F64732FAE54}" type="pres">
      <dgm:prSet presAssocID="{23BA104F-562B-4B86-9257-A75AF7770A82}" presName="level3hierChild" presStyleCnt="0"/>
      <dgm:spPr/>
    </dgm:pt>
    <dgm:pt modelId="{615AD1A2-838D-4458-B2E6-44B6488848CA}" type="pres">
      <dgm:prSet presAssocID="{C8C557EE-BB6F-4684-AF83-54226E8A543A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FD17325F-8D1E-411C-A2A6-B206153E5F2B}" type="pres">
      <dgm:prSet presAssocID="{C8C557EE-BB6F-4684-AF83-54226E8A543A}" presName="connTx" presStyleLbl="parChTrans1D2" presStyleIdx="2" presStyleCnt="5"/>
      <dgm:spPr/>
      <dgm:t>
        <a:bodyPr/>
        <a:lstStyle/>
        <a:p>
          <a:endParaRPr lang="es-ES"/>
        </a:p>
      </dgm:t>
    </dgm:pt>
    <dgm:pt modelId="{148382FE-1C0E-4777-91E2-9F5B7134217A}" type="pres">
      <dgm:prSet presAssocID="{EA6E094C-C9D2-4D6F-9480-5F9D534CA076}" presName="root2" presStyleCnt="0"/>
      <dgm:spPr/>
    </dgm:pt>
    <dgm:pt modelId="{C6376166-B70B-4C7E-9210-1110A13A5AED}" type="pres">
      <dgm:prSet presAssocID="{EA6E094C-C9D2-4D6F-9480-5F9D534CA076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B2FF2A-6382-4598-9811-4C78AF8332B7}" type="pres">
      <dgm:prSet presAssocID="{EA6E094C-C9D2-4D6F-9480-5F9D534CA076}" presName="level3hierChild" presStyleCnt="0"/>
      <dgm:spPr/>
    </dgm:pt>
    <dgm:pt modelId="{8314E4DF-BA17-485F-9E93-5F0F38B4F592}" type="pres">
      <dgm:prSet presAssocID="{6D452124-7291-4F04-A3E6-636CC9F48888}" presName="conn2-1" presStyleLbl="parChTrans1D2" presStyleIdx="3" presStyleCnt="5"/>
      <dgm:spPr/>
      <dgm:t>
        <a:bodyPr/>
        <a:lstStyle/>
        <a:p>
          <a:endParaRPr lang="es-ES"/>
        </a:p>
      </dgm:t>
    </dgm:pt>
    <dgm:pt modelId="{B92F693A-0025-4634-9984-8E94BEF70749}" type="pres">
      <dgm:prSet presAssocID="{6D452124-7291-4F04-A3E6-636CC9F48888}" presName="connTx" presStyleLbl="parChTrans1D2" presStyleIdx="3" presStyleCnt="5"/>
      <dgm:spPr/>
      <dgm:t>
        <a:bodyPr/>
        <a:lstStyle/>
        <a:p>
          <a:endParaRPr lang="es-ES"/>
        </a:p>
      </dgm:t>
    </dgm:pt>
    <dgm:pt modelId="{AFD2CA4B-2076-4434-9B50-5DA86F8256F9}" type="pres">
      <dgm:prSet presAssocID="{0B26C481-0986-439C-A5D6-B7F7A7F9FFE6}" presName="root2" presStyleCnt="0"/>
      <dgm:spPr/>
    </dgm:pt>
    <dgm:pt modelId="{804E8868-F72E-4FEE-A8D6-7846CA13D379}" type="pres">
      <dgm:prSet presAssocID="{0B26C481-0986-439C-A5D6-B7F7A7F9FFE6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A614A2-E709-4CDF-9CEE-C3E5866F9280}" type="pres">
      <dgm:prSet presAssocID="{0B26C481-0986-439C-A5D6-B7F7A7F9FFE6}" presName="level3hierChild" presStyleCnt="0"/>
      <dgm:spPr/>
    </dgm:pt>
    <dgm:pt modelId="{29175BEC-8139-49AA-B8AB-909D70DAEE8D}" type="pres">
      <dgm:prSet presAssocID="{2AD26251-8026-4A5C-89FC-8276C92D8567}" presName="conn2-1" presStyleLbl="parChTrans1D2" presStyleIdx="4" presStyleCnt="5"/>
      <dgm:spPr/>
      <dgm:t>
        <a:bodyPr/>
        <a:lstStyle/>
        <a:p>
          <a:endParaRPr lang="es-ES"/>
        </a:p>
      </dgm:t>
    </dgm:pt>
    <dgm:pt modelId="{D1F5D6D1-72B1-461F-84D1-5E2A75D9645A}" type="pres">
      <dgm:prSet presAssocID="{2AD26251-8026-4A5C-89FC-8276C92D8567}" presName="connTx" presStyleLbl="parChTrans1D2" presStyleIdx="4" presStyleCnt="5"/>
      <dgm:spPr/>
      <dgm:t>
        <a:bodyPr/>
        <a:lstStyle/>
        <a:p>
          <a:endParaRPr lang="es-ES"/>
        </a:p>
      </dgm:t>
    </dgm:pt>
    <dgm:pt modelId="{D49A4EE1-91C2-4BDE-8363-49DF2BE4DE8E}" type="pres">
      <dgm:prSet presAssocID="{51D5C03C-95A8-40BA-A0B9-7501C3352B39}" presName="root2" presStyleCnt="0"/>
      <dgm:spPr/>
    </dgm:pt>
    <dgm:pt modelId="{9D027336-F7E6-4C41-AA97-E5A95785AB84}" type="pres">
      <dgm:prSet presAssocID="{51D5C03C-95A8-40BA-A0B9-7501C3352B39}" presName="LevelTwoTextNode" presStyleLbl="node2" presStyleIdx="4" presStyleCnt="5" custScaleY="65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E166E0-85FB-4424-BB0F-A83C06B82FF4}" type="pres">
      <dgm:prSet presAssocID="{51D5C03C-95A8-40BA-A0B9-7501C3352B39}" presName="level3hierChild" presStyleCnt="0"/>
      <dgm:spPr/>
    </dgm:pt>
  </dgm:ptLst>
  <dgm:cxnLst>
    <dgm:cxn modelId="{72BF6E9E-1A84-4A8D-8B93-6FC3B274F693}" type="presOf" srcId="{23BA104F-562B-4B86-9257-A75AF7770A82}" destId="{D16A41AB-DDBA-47E1-823C-CDF683207BBB}" srcOrd="0" destOrd="0" presId="urn:microsoft.com/office/officeart/2008/layout/HorizontalMultiLevelHierarchy"/>
    <dgm:cxn modelId="{656544DB-BB1A-44B2-9000-3B7AE67E5212}" srcId="{8D5419BB-C9B7-4167-BAD7-BAF3552C60F6}" destId="{0B26C481-0986-439C-A5D6-B7F7A7F9FFE6}" srcOrd="3" destOrd="0" parTransId="{6D452124-7291-4F04-A3E6-636CC9F48888}" sibTransId="{267EF12C-00AE-4874-ABCF-1A3B24643723}"/>
    <dgm:cxn modelId="{F441D4B8-FE69-4701-BDFB-A3B4ABFB27C6}" type="presOf" srcId="{2AD26251-8026-4A5C-89FC-8276C92D8567}" destId="{29175BEC-8139-49AA-B8AB-909D70DAEE8D}" srcOrd="0" destOrd="0" presId="urn:microsoft.com/office/officeart/2008/layout/HorizontalMultiLevelHierarchy"/>
    <dgm:cxn modelId="{F31827CF-91F1-4BFF-8C5F-279D85DFAF8A}" type="presOf" srcId="{51D5C03C-95A8-40BA-A0B9-7501C3352B39}" destId="{9D027336-F7E6-4C41-AA97-E5A95785AB84}" srcOrd="0" destOrd="0" presId="urn:microsoft.com/office/officeart/2008/layout/HorizontalMultiLevelHierarchy"/>
    <dgm:cxn modelId="{0A759DCC-B525-42AB-8675-01A0B6DFA7AF}" type="presOf" srcId="{F26A5069-50C0-4847-9D7A-3EC8D656735C}" destId="{BFF35AAB-33EA-4EE4-818D-FAF5D091FDE9}" srcOrd="0" destOrd="0" presId="urn:microsoft.com/office/officeart/2008/layout/HorizontalMultiLevelHierarchy"/>
    <dgm:cxn modelId="{C2F6378A-D1D0-4E53-834F-2C67B15E490A}" type="presOf" srcId="{6D452124-7291-4F04-A3E6-636CC9F48888}" destId="{B92F693A-0025-4634-9984-8E94BEF70749}" srcOrd="1" destOrd="0" presId="urn:microsoft.com/office/officeart/2008/layout/HorizontalMultiLevelHierarchy"/>
    <dgm:cxn modelId="{06ECE8CB-17FD-4AD7-8D62-7BBBF1C6AB8E}" type="presOf" srcId="{8D5419BB-C9B7-4167-BAD7-BAF3552C60F6}" destId="{C3CE36B5-ACA3-4582-9FAA-6F750A3E8A21}" srcOrd="0" destOrd="0" presId="urn:microsoft.com/office/officeart/2008/layout/HorizontalMultiLevelHierarchy"/>
    <dgm:cxn modelId="{A7BE6226-0D00-4DF9-B54D-E3EED6A4F551}" type="presOf" srcId="{936A6926-F98F-4D0C-8400-11A621302613}" destId="{F7828E5D-CAF1-466A-A4C9-091503AAC94A}" srcOrd="1" destOrd="0" presId="urn:microsoft.com/office/officeart/2008/layout/HorizontalMultiLevelHierarchy"/>
    <dgm:cxn modelId="{4D63EE52-3150-4C30-8494-1A243A7A5105}" type="presOf" srcId="{C8C557EE-BB6F-4684-AF83-54226E8A543A}" destId="{FD17325F-8D1E-411C-A2A6-B206153E5F2B}" srcOrd="1" destOrd="0" presId="urn:microsoft.com/office/officeart/2008/layout/HorizontalMultiLevelHierarchy"/>
    <dgm:cxn modelId="{9815DDF9-F0F2-4769-AA65-82C85780D3F7}" type="presOf" srcId="{936A6926-F98F-4D0C-8400-11A621302613}" destId="{89D8C90A-299B-475E-8D95-47324720969A}" srcOrd="0" destOrd="0" presId="urn:microsoft.com/office/officeart/2008/layout/HorizontalMultiLevelHierarchy"/>
    <dgm:cxn modelId="{70611A95-4F8E-46B5-9F44-83E1E8569227}" srcId="{8D5419BB-C9B7-4167-BAD7-BAF3552C60F6}" destId="{23BA104F-562B-4B86-9257-A75AF7770A82}" srcOrd="1" destOrd="0" parTransId="{936A6926-F98F-4D0C-8400-11A621302613}" sibTransId="{F4830441-B304-4296-8AF0-AA200A4443DF}"/>
    <dgm:cxn modelId="{4EF00192-463F-4E2F-B10C-9021EAD80B97}" type="presOf" srcId="{C8C557EE-BB6F-4684-AF83-54226E8A543A}" destId="{615AD1A2-838D-4458-B2E6-44B6488848CA}" srcOrd="0" destOrd="0" presId="urn:microsoft.com/office/officeart/2008/layout/HorizontalMultiLevelHierarchy"/>
    <dgm:cxn modelId="{80406052-E530-4011-9AA9-F8C98A484320}" type="presOf" srcId="{7619C3A0-234A-4192-A843-0B9971C61212}" destId="{8B50EF2E-9A40-49B1-A644-A3F70EB97C12}" srcOrd="0" destOrd="0" presId="urn:microsoft.com/office/officeart/2008/layout/HorizontalMultiLevelHierarchy"/>
    <dgm:cxn modelId="{F4497F59-F3F8-4523-906F-A6C3D71C7346}" type="presOf" srcId="{6D452124-7291-4F04-A3E6-636CC9F48888}" destId="{8314E4DF-BA17-485F-9E93-5F0F38B4F592}" srcOrd="0" destOrd="0" presId="urn:microsoft.com/office/officeart/2008/layout/HorizontalMultiLevelHierarchy"/>
    <dgm:cxn modelId="{670B7245-7015-4DB1-95CF-52AF4C5CFFDA}" srcId="{8D5419BB-C9B7-4167-BAD7-BAF3552C60F6}" destId="{E76E3725-DF75-40BE-A491-947C5AE0F3A2}" srcOrd="0" destOrd="0" parTransId="{F26A5069-50C0-4847-9D7A-3EC8D656735C}" sibTransId="{A900BFA2-64EE-48FF-B43B-C094429C1CA8}"/>
    <dgm:cxn modelId="{54B62926-9C7A-4E71-83CE-053BBC45F8DD}" srcId="{7619C3A0-234A-4192-A843-0B9971C61212}" destId="{8D5419BB-C9B7-4167-BAD7-BAF3552C60F6}" srcOrd="0" destOrd="0" parTransId="{ACA3FC1A-3D59-40B2-8AB0-1B50F503FE3D}" sibTransId="{20B57268-48DF-4307-A033-C4C337E25AF2}"/>
    <dgm:cxn modelId="{45ED5F7F-E15F-498C-846D-4BA59F53127F}" type="presOf" srcId="{0B26C481-0986-439C-A5D6-B7F7A7F9FFE6}" destId="{804E8868-F72E-4FEE-A8D6-7846CA13D379}" srcOrd="0" destOrd="0" presId="urn:microsoft.com/office/officeart/2008/layout/HorizontalMultiLevelHierarchy"/>
    <dgm:cxn modelId="{3842C613-A81F-4076-B907-4FD02A6DBADA}" type="presOf" srcId="{2AD26251-8026-4A5C-89FC-8276C92D8567}" destId="{D1F5D6D1-72B1-461F-84D1-5E2A75D9645A}" srcOrd="1" destOrd="0" presId="urn:microsoft.com/office/officeart/2008/layout/HorizontalMultiLevelHierarchy"/>
    <dgm:cxn modelId="{E2404B4F-810D-44D2-ACF2-25B3D7AEF912}" type="presOf" srcId="{F26A5069-50C0-4847-9D7A-3EC8D656735C}" destId="{648810B5-34D6-46ED-9E48-5A91C00C2BE4}" srcOrd="1" destOrd="0" presId="urn:microsoft.com/office/officeart/2008/layout/HorizontalMultiLevelHierarchy"/>
    <dgm:cxn modelId="{30575E93-4E24-4061-902A-B92EF82CED5B}" srcId="{8D5419BB-C9B7-4167-BAD7-BAF3552C60F6}" destId="{EA6E094C-C9D2-4D6F-9480-5F9D534CA076}" srcOrd="2" destOrd="0" parTransId="{C8C557EE-BB6F-4684-AF83-54226E8A543A}" sibTransId="{727ABE3E-6D7E-4F99-AC31-A85421D6EBB4}"/>
    <dgm:cxn modelId="{879A0DA2-9E4D-4DB1-AAE3-F899A398FA1B}" type="presOf" srcId="{E76E3725-DF75-40BE-A491-947C5AE0F3A2}" destId="{01580A36-310F-4D00-877F-4750007B3E3E}" srcOrd="0" destOrd="0" presId="urn:microsoft.com/office/officeart/2008/layout/HorizontalMultiLevelHierarchy"/>
    <dgm:cxn modelId="{C4C23E06-4DB7-4CA2-9FA9-359B8F15BD14}" srcId="{8D5419BB-C9B7-4167-BAD7-BAF3552C60F6}" destId="{51D5C03C-95A8-40BA-A0B9-7501C3352B39}" srcOrd="4" destOrd="0" parTransId="{2AD26251-8026-4A5C-89FC-8276C92D8567}" sibTransId="{927DF62D-E6C2-45C5-BA1E-9F83A1826AD3}"/>
    <dgm:cxn modelId="{77FD380B-43E2-404F-8301-445BDDADE954}" type="presOf" srcId="{EA6E094C-C9D2-4D6F-9480-5F9D534CA076}" destId="{C6376166-B70B-4C7E-9210-1110A13A5AED}" srcOrd="0" destOrd="0" presId="urn:microsoft.com/office/officeart/2008/layout/HorizontalMultiLevelHierarchy"/>
    <dgm:cxn modelId="{83460017-CC8C-4719-B335-A6E17A687261}" type="presParOf" srcId="{8B50EF2E-9A40-49B1-A644-A3F70EB97C12}" destId="{8278C539-64ED-4BF5-9ABA-8AA301A2DB50}" srcOrd="0" destOrd="0" presId="urn:microsoft.com/office/officeart/2008/layout/HorizontalMultiLevelHierarchy"/>
    <dgm:cxn modelId="{9A6529D7-B049-4185-AF96-072EB205C233}" type="presParOf" srcId="{8278C539-64ED-4BF5-9ABA-8AA301A2DB50}" destId="{C3CE36B5-ACA3-4582-9FAA-6F750A3E8A21}" srcOrd="0" destOrd="0" presId="urn:microsoft.com/office/officeart/2008/layout/HorizontalMultiLevelHierarchy"/>
    <dgm:cxn modelId="{59B5D164-E5BA-4914-BEA0-2448A15542A9}" type="presParOf" srcId="{8278C539-64ED-4BF5-9ABA-8AA301A2DB50}" destId="{E951B00A-E672-4983-AF7E-4F4A6EAC7091}" srcOrd="1" destOrd="0" presId="urn:microsoft.com/office/officeart/2008/layout/HorizontalMultiLevelHierarchy"/>
    <dgm:cxn modelId="{4CCB3422-D3EE-4D23-B728-120C4EC01B97}" type="presParOf" srcId="{E951B00A-E672-4983-AF7E-4F4A6EAC7091}" destId="{BFF35AAB-33EA-4EE4-818D-FAF5D091FDE9}" srcOrd="0" destOrd="0" presId="urn:microsoft.com/office/officeart/2008/layout/HorizontalMultiLevelHierarchy"/>
    <dgm:cxn modelId="{4F6194FB-6F79-4BF6-ADD4-8ACB382FBDF0}" type="presParOf" srcId="{BFF35AAB-33EA-4EE4-818D-FAF5D091FDE9}" destId="{648810B5-34D6-46ED-9E48-5A91C00C2BE4}" srcOrd="0" destOrd="0" presId="urn:microsoft.com/office/officeart/2008/layout/HorizontalMultiLevelHierarchy"/>
    <dgm:cxn modelId="{5C0D2AF1-AFC2-47F3-8522-D61BF448A960}" type="presParOf" srcId="{E951B00A-E672-4983-AF7E-4F4A6EAC7091}" destId="{DECD997C-9F42-4ABF-A637-763B69FF7AED}" srcOrd="1" destOrd="0" presId="urn:microsoft.com/office/officeart/2008/layout/HorizontalMultiLevelHierarchy"/>
    <dgm:cxn modelId="{18A10E9C-6559-4582-BFF1-01F3A1B24EC0}" type="presParOf" srcId="{DECD997C-9F42-4ABF-A637-763B69FF7AED}" destId="{01580A36-310F-4D00-877F-4750007B3E3E}" srcOrd="0" destOrd="0" presId="urn:microsoft.com/office/officeart/2008/layout/HorizontalMultiLevelHierarchy"/>
    <dgm:cxn modelId="{8351D073-0353-48A2-AE24-B0BE92316AE6}" type="presParOf" srcId="{DECD997C-9F42-4ABF-A637-763B69FF7AED}" destId="{6F867706-7D18-4220-B6BC-D153D73AFCF6}" srcOrd="1" destOrd="0" presId="urn:microsoft.com/office/officeart/2008/layout/HorizontalMultiLevelHierarchy"/>
    <dgm:cxn modelId="{38B2E319-1D10-4325-809F-9AC6BA73FA9C}" type="presParOf" srcId="{E951B00A-E672-4983-AF7E-4F4A6EAC7091}" destId="{89D8C90A-299B-475E-8D95-47324720969A}" srcOrd="2" destOrd="0" presId="urn:microsoft.com/office/officeart/2008/layout/HorizontalMultiLevelHierarchy"/>
    <dgm:cxn modelId="{3B177BA6-63EA-4FD4-8255-698232869144}" type="presParOf" srcId="{89D8C90A-299B-475E-8D95-47324720969A}" destId="{F7828E5D-CAF1-466A-A4C9-091503AAC94A}" srcOrd="0" destOrd="0" presId="urn:microsoft.com/office/officeart/2008/layout/HorizontalMultiLevelHierarchy"/>
    <dgm:cxn modelId="{2F17C68E-7833-4907-9A05-2C6FCF4E8366}" type="presParOf" srcId="{E951B00A-E672-4983-AF7E-4F4A6EAC7091}" destId="{CEE0EA9E-0821-4714-87C2-DD62089B1C57}" srcOrd="3" destOrd="0" presId="urn:microsoft.com/office/officeart/2008/layout/HorizontalMultiLevelHierarchy"/>
    <dgm:cxn modelId="{D168B928-FC7C-4464-90FB-E66BA83213E8}" type="presParOf" srcId="{CEE0EA9E-0821-4714-87C2-DD62089B1C57}" destId="{D16A41AB-DDBA-47E1-823C-CDF683207BBB}" srcOrd="0" destOrd="0" presId="urn:microsoft.com/office/officeart/2008/layout/HorizontalMultiLevelHierarchy"/>
    <dgm:cxn modelId="{31D54305-62D5-456D-BFCE-01930107C561}" type="presParOf" srcId="{CEE0EA9E-0821-4714-87C2-DD62089B1C57}" destId="{63B95CDA-E4B7-4A46-89F9-8F64732FAE54}" srcOrd="1" destOrd="0" presId="urn:microsoft.com/office/officeart/2008/layout/HorizontalMultiLevelHierarchy"/>
    <dgm:cxn modelId="{16D3D494-5B5D-4240-9857-C9D2FFA9091E}" type="presParOf" srcId="{E951B00A-E672-4983-AF7E-4F4A6EAC7091}" destId="{615AD1A2-838D-4458-B2E6-44B6488848CA}" srcOrd="4" destOrd="0" presId="urn:microsoft.com/office/officeart/2008/layout/HorizontalMultiLevelHierarchy"/>
    <dgm:cxn modelId="{C40254B6-EFA2-4C16-9A83-BCAA724B5275}" type="presParOf" srcId="{615AD1A2-838D-4458-B2E6-44B6488848CA}" destId="{FD17325F-8D1E-411C-A2A6-B206153E5F2B}" srcOrd="0" destOrd="0" presId="urn:microsoft.com/office/officeart/2008/layout/HorizontalMultiLevelHierarchy"/>
    <dgm:cxn modelId="{CB51BF66-D0F3-4C3D-8A11-496F34A8313C}" type="presParOf" srcId="{E951B00A-E672-4983-AF7E-4F4A6EAC7091}" destId="{148382FE-1C0E-4777-91E2-9F5B7134217A}" srcOrd="5" destOrd="0" presId="urn:microsoft.com/office/officeart/2008/layout/HorizontalMultiLevelHierarchy"/>
    <dgm:cxn modelId="{5F6D6601-3427-4860-ACF9-D4269B4A76EB}" type="presParOf" srcId="{148382FE-1C0E-4777-91E2-9F5B7134217A}" destId="{C6376166-B70B-4C7E-9210-1110A13A5AED}" srcOrd="0" destOrd="0" presId="urn:microsoft.com/office/officeart/2008/layout/HorizontalMultiLevelHierarchy"/>
    <dgm:cxn modelId="{081E1AFE-B43A-43C8-B58B-CB20266C8089}" type="presParOf" srcId="{148382FE-1C0E-4777-91E2-9F5B7134217A}" destId="{D5B2FF2A-6382-4598-9811-4C78AF8332B7}" srcOrd="1" destOrd="0" presId="urn:microsoft.com/office/officeart/2008/layout/HorizontalMultiLevelHierarchy"/>
    <dgm:cxn modelId="{090FF841-3E89-4ECD-8A0A-4CEEDBF00FAF}" type="presParOf" srcId="{E951B00A-E672-4983-AF7E-4F4A6EAC7091}" destId="{8314E4DF-BA17-485F-9E93-5F0F38B4F592}" srcOrd="6" destOrd="0" presId="urn:microsoft.com/office/officeart/2008/layout/HorizontalMultiLevelHierarchy"/>
    <dgm:cxn modelId="{5B8A891D-5D19-4590-95FB-5F79EA53857E}" type="presParOf" srcId="{8314E4DF-BA17-485F-9E93-5F0F38B4F592}" destId="{B92F693A-0025-4634-9984-8E94BEF70749}" srcOrd="0" destOrd="0" presId="urn:microsoft.com/office/officeart/2008/layout/HorizontalMultiLevelHierarchy"/>
    <dgm:cxn modelId="{5E4586D2-A349-4220-B58A-DE2C2A7C5D49}" type="presParOf" srcId="{E951B00A-E672-4983-AF7E-4F4A6EAC7091}" destId="{AFD2CA4B-2076-4434-9B50-5DA86F8256F9}" srcOrd="7" destOrd="0" presId="urn:microsoft.com/office/officeart/2008/layout/HorizontalMultiLevelHierarchy"/>
    <dgm:cxn modelId="{90AEB0FE-1484-475F-A16F-9ABC5F5F4CCA}" type="presParOf" srcId="{AFD2CA4B-2076-4434-9B50-5DA86F8256F9}" destId="{804E8868-F72E-4FEE-A8D6-7846CA13D379}" srcOrd="0" destOrd="0" presId="urn:microsoft.com/office/officeart/2008/layout/HorizontalMultiLevelHierarchy"/>
    <dgm:cxn modelId="{EA8759E6-26FB-4C61-A1AA-99A6F80C1AC6}" type="presParOf" srcId="{AFD2CA4B-2076-4434-9B50-5DA86F8256F9}" destId="{48A614A2-E709-4CDF-9CEE-C3E5866F9280}" srcOrd="1" destOrd="0" presId="urn:microsoft.com/office/officeart/2008/layout/HorizontalMultiLevelHierarchy"/>
    <dgm:cxn modelId="{B53EFC3E-344D-440D-A9D9-EF0ABA1BBAD8}" type="presParOf" srcId="{E951B00A-E672-4983-AF7E-4F4A6EAC7091}" destId="{29175BEC-8139-49AA-B8AB-909D70DAEE8D}" srcOrd="8" destOrd="0" presId="urn:microsoft.com/office/officeart/2008/layout/HorizontalMultiLevelHierarchy"/>
    <dgm:cxn modelId="{2D1CE7F4-73C8-4A4F-BD9E-D234B873AA52}" type="presParOf" srcId="{29175BEC-8139-49AA-B8AB-909D70DAEE8D}" destId="{D1F5D6D1-72B1-461F-84D1-5E2A75D9645A}" srcOrd="0" destOrd="0" presId="urn:microsoft.com/office/officeart/2008/layout/HorizontalMultiLevelHierarchy"/>
    <dgm:cxn modelId="{F4E1BF84-DD1E-4F64-82F4-D01899A14814}" type="presParOf" srcId="{E951B00A-E672-4983-AF7E-4F4A6EAC7091}" destId="{D49A4EE1-91C2-4BDE-8363-49DF2BE4DE8E}" srcOrd="9" destOrd="0" presId="urn:microsoft.com/office/officeart/2008/layout/HorizontalMultiLevelHierarchy"/>
    <dgm:cxn modelId="{EF8B22BF-BEB5-4D73-A8B0-DD133D21C29B}" type="presParOf" srcId="{D49A4EE1-91C2-4BDE-8363-49DF2BE4DE8E}" destId="{9D027336-F7E6-4C41-AA97-E5A95785AB84}" srcOrd="0" destOrd="0" presId="urn:microsoft.com/office/officeart/2008/layout/HorizontalMultiLevelHierarchy"/>
    <dgm:cxn modelId="{9EF01BC3-BE33-45DE-B4D2-D4388D77F841}" type="presParOf" srcId="{D49A4EE1-91C2-4BDE-8363-49DF2BE4DE8E}" destId="{64E166E0-85FB-4424-BB0F-A83C06B82FF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75BEC-8139-49AA-B8AB-909D70DAEE8D}">
      <dsp:nvSpPr>
        <dsp:cNvPr id="0" name=""/>
        <dsp:cNvSpPr/>
      </dsp:nvSpPr>
      <dsp:spPr>
        <a:xfrm>
          <a:off x="2636650" y="2684747"/>
          <a:ext cx="695606" cy="2417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7803" y="0"/>
              </a:lnTo>
              <a:lnTo>
                <a:pt x="347803" y="2417651"/>
              </a:lnTo>
              <a:lnTo>
                <a:pt x="695606" y="24176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900" kern="1200"/>
        </a:p>
      </dsp:txBody>
      <dsp:txXfrm>
        <a:off x="2921560" y="3830680"/>
        <a:ext cx="125786" cy="125786"/>
      </dsp:txXfrm>
    </dsp:sp>
    <dsp:sp modelId="{8314E4DF-BA17-485F-9E93-5F0F38B4F592}">
      <dsp:nvSpPr>
        <dsp:cNvPr id="0" name=""/>
        <dsp:cNvSpPr/>
      </dsp:nvSpPr>
      <dsp:spPr>
        <a:xfrm>
          <a:off x="2636650" y="2684747"/>
          <a:ext cx="695606" cy="1387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7803" y="0"/>
              </a:lnTo>
              <a:lnTo>
                <a:pt x="347803" y="1387800"/>
              </a:lnTo>
              <a:lnTo>
                <a:pt x="695606" y="13878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2945644" y="3339838"/>
        <a:ext cx="77618" cy="77618"/>
      </dsp:txXfrm>
    </dsp:sp>
    <dsp:sp modelId="{615AD1A2-838D-4458-B2E6-44B6488848CA}">
      <dsp:nvSpPr>
        <dsp:cNvPr id="0" name=""/>
        <dsp:cNvSpPr/>
      </dsp:nvSpPr>
      <dsp:spPr>
        <a:xfrm>
          <a:off x="2636650" y="2684747"/>
          <a:ext cx="695606" cy="191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7803" y="0"/>
              </a:lnTo>
              <a:lnTo>
                <a:pt x="347803" y="191267"/>
              </a:lnTo>
              <a:lnTo>
                <a:pt x="695606" y="1912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2966418" y="2762346"/>
        <a:ext cx="36071" cy="36071"/>
      </dsp:txXfrm>
    </dsp:sp>
    <dsp:sp modelId="{89D8C90A-299B-475E-8D95-47324720969A}">
      <dsp:nvSpPr>
        <dsp:cNvPr id="0" name=""/>
        <dsp:cNvSpPr/>
      </dsp:nvSpPr>
      <dsp:spPr>
        <a:xfrm>
          <a:off x="2636650" y="1679482"/>
          <a:ext cx="695606" cy="1005265"/>
        </a:xfrm>
        <a:custGeom>
          <a:avLst/>
          <a:gdLst/>
          <a:ahLst/>
          <a:cxnLst/>
          <a:rect l="0" t="0" r="0" b="0"/>
          <a:pathLst>
            <a:path>
              <a:moveTo>
                <a:pt x="0" y="1005265"/>
              </a:moveTo>
              <a:lnTo>
                <a:pt x="347803" y="1005265"/>
              </a:lnTo>
              <a:lnTo>
                <a:pt x="347803" y="0"/>
              </a:lnTo>
              <a:lnTo>
                <a:pt x="69560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2953891" y="2151553"/>
        <a:ext cx="61123" cy="61123"/>
      </dsp:txXfrm>
    </dsp:sp>
    <dsp:sp modelId="{BFF35AAB-33EA-4EE4-818D-FAF5D091FDE9}">
      <dsp:nvSpPr>
        <dsp:cNvPr id="0" name=""/>
        <dsp:cNvSpPr/>
      </dsp:nvSpPr>
      <dsp:spPr>
        <a:xfrm>
          <a:off x="2636650" y="482949"/>
          <a:ext cx="695606" cy="2201798"/>
        </a:xfrm>
        <a:custGeom>
          <a:avLst/>
          <a:gdLst/>
          <a:ahLst/>
          <a:cxnLst/>
          <a:rect l="0" t="0" r="0" b="0"/>
          <a:pathLst>
            <a:path>
              <a:moveTo>
                <a:pt x="0" y="2201798"/>
              </a:moveTo>
              <a:lnTo>
                <a:pt x="347803" y="2201798"/>
              </a:lnTo>
              <a:lnTo>
                <a:pt x="347803" y="0"/>
              </a:lnTo>
              <a:lnTo>
                <a:pt x="69560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800" kern="1200"/>
        </a:p>
      </dsp:txBody>
      <dsp:txXfrm>
        <a:off x="2926727" y="1526121"/>
        <a:ext cx="115453" cy="115453"/>
      </dsp:txXfrm>
    </dsp:sp>
    <dsp:sp modelId="{C3CE36B5-ACA3-4582-9FAA-6F750A3E8A21}">
      <dsp:nvSpPr>
        <dsp:cNvPr id="0" name=""/>
        <dsp:cNvSpPr/>
      </dsp:nvSpPr>
      <dsp:spPr>
        <a:xfrm rot="16200000">
          <a:off x="860189" y="2206134"/>
          <a:ext cx="2595695" cy="95722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Minag</a:t>
          </a:r>
          <a:endParaRPr lang="es-ES_tradnl" sz="28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0189" y="2206134"/>
        <a:ext cx="2595695" cy="957226"/>
      </dsp:txXfrm>
    </dsp:sp>
    <dsp:sp modelId="{01580A36-310F-4D00-877F-4750007B3E3E}">
      <dsp:nvSpPr>
        <dsp:cNvPr id="0" name=""/>
        <dsp:cNvSpPr/>
      </dsp:nvSpPr>
      <dsp:spPr>
        <a:xfrm>
          <a:off x="3332257" y="4336"/>
          <a:ext cx="3139702" cy="95722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Minal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Mincin</a:t>
          </a:r>
          <a:endParaRPr lang="es-ES_tradnl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2257" y="4336"/>
        <a:ext cx="3139702" cy="957226"/>
      </dsp:txXfrm>
    </dsp:sp>
    <dsp:sp modelId="{D16A41AB-DDBA-47E1-823C-CDF683207BBB}">
      <dsp:nvSpPr>
        <dsp:cNvPr id="0" name=""/>
        <dsp:cNvSpPr/>
      </dsp:nvSpPr>
      <dsp:spPr>
        <a:xfrm>
          <a:off x="3332257" y="1200869"/>
          <a:ext cx="3139702" cy="95722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Citma</a:t>
          </a:r>
          <a:endParaRPr lang="es-ES_tradnl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2257" y="1200869"/>
        <a:ext cx="3139702" cy="957226"/>
      </dsp:txXfrm>
    </dsp:sp>
    <dsp:sp modelId="{C6376166-B70B-4C7E-9210-1110A13A5AED}">
      <dsp:nvSpPr>
        <dsp:cNvPr id="0" name=""/>
        <dsp:cNvSpPr/>
      </dsp:nvSpPr>
      <dsp:spPr>
        <a:xfrm>
          <a:off x="3332257" y="2397402"/>
          <a:ext cx="3139702" cy="95722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Minsap</a:t>
          </a:r>
          <a:endParaRPr lang="es-ES_tradnl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ONEI</a:t>
          </a:r>
        </a:p>
      </dsp:txBody>
      <dsp:txXfrm>
        <a:off x="3332257" y="2397402"/>
        <a:ext cx="3139702" cy="957226"/>
      </dsp:txXfrm>
    </dsp:sp>
    <dsp:sp modelId="{804E8868-F72E-4FEE-A8D6-7846CA13D379}">
      <dsp:nvSpPr>
        <dsp:cNvPr id="0" name=""/>
        <dsp:cNvSpPr/>
      </dsp:nvSpPr>
      <dsp:spPr>
        <a:xfrm>
          <a:off x="3332257" y="3593935"/>
          <a:ext cx="3139702" cy="95722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Asociaciones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Actores Locales</a:t>
          </a:r>
        </a:p>
      </dsp:txBody>
      <dsp:txXfrm>
        <a:off x="3332257" y="3593935"/>
        <a:ext cx="3139702" cy="957226"/>
      </dsp:txXfrm>
    </dsp:sp>
    <dsp:sp modelId="{9D027336-F7E6-4C41-AA97-E5A95785AB84}">
      <dsp:nvSpPr>
        <dsp:cNvPr id="0" name=""/>
        <dsp:cNvSpPr/>
      </dsp:nvSpPr>
      <dsp:spPr>
        <a:xfrm>
          <a:off x="3332257" y="4790468"/>
          <a:ext cx="3139702" cy="62386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0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ASNU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2257" y="4790468"/>
        <a:ext cx="3139702" cy="623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175325-F14C-4120-BA75-9B6E717C8400}" type="datetimeFigureOut">
              <a:rPr lang="es-MX" smtClean="0"/>
              <a:t>26/10/2023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6E9F40-2CCC-4C3F-B95F-D14E93D450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234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691142" y="4801406"/>
            <a:ext cx="5529128" cy="454870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dirty="0"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58825"/>
            <a:ext cx="6737350" cy="37893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01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" smtClean="0"/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A30098-1D6C-4F33-B26E-AA258BCFECBE}" type="slidenum">
              <a:rPr lang="es-ES_tradnl" altLang="es-MX">
                <a:latin typeface="Calibri" panose="020F0502020204030204" pitchFamily="34" charset="0"/>
              </a:rPr>
              <a:pPr eaLnBrk="1" hangingPunct="1"/>
              <a:t>10</a:t>
            </a:fld>
            <a:endParaRPr lang="es-ES_tradnl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74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691142" y="4801406"/>
            <a:ext cx="5529128" cy="454870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58825"/>
            <a:ext cx="6737350" cy="37893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191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691142" y="4801406"/>
            <a:ext cx="5529128" cy="454870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58825"/>
            <a:ext cx="6737350" cy="37893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713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05FD-E543-47F9-AF13-E668BB0F8A83}" type="datetimeFigureOut">
              <a:rPr lang="es-MX" smtClean="0"/>
              <a:t>26/10/2023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822D-687F-4E19-8B1F-4D111EAFE6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663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05FD-E543-47F9-AF13-E668BB0F8A83}" type="datetimeFigureOut">
              <a:rPr lang="es-MX" smtClean="0"/>
              <a:t>26/10/2023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822D-687F-4E19-8B1F-4D111EAFE6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379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05FD-E543-47F9-AF13-E668BB0F8A83}" type="datetimeFigureOut">
              <a:rPr lang="es-MX" smtClean="0"/>
              <a:t>26/10/2023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822D-687F-4E19-8B1F-4D111EAFE6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294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05FD-E543-47F9-AF13-E668BB0F8A83}" type="datetimeFigureOut">
              <a:rPr lang="es-MX" smtClean="0"/>
              <a:t>26/10/2023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822D-687F-4E19-8B1F-4D111EAFE6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48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05FD-E543-47F9-AF13-E668BB0F8A83}" type="datetimeFigureOut">
              <a:rPr lang="es-MX" smtClean="0"/>
              <a:t>26/10/2023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822D-687F-4E19-8B1F-4D111EAFE6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552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05FD-E543-47F9-AF13-E668BB0F8A83}" type="datetimeFigureOut">
              <a:rPr lang="es-MX" smtClean="0"/>
              <a:t>26/10/2023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822D-687F-4E19-8B1F-4D111EAFE6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17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05FD-E543-47F9-AF13-E668BB0F8A83}" type="datetimeFigureOut">
              <a:rPr lang="es-MX" smtClean="0"/>
              <a:t>26/10/2023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822D-687F-4E19-8B1F-4D111EAFE6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831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05FD-E543-47F9-AF13-E668BB0F8A83}" type="datetimeFigureOut">
              <a:rPr lang="es-MX" smtClean="0"/>
              <a:t>26/10/2023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822D-687F-4E19-8B1F-4D111EAFE6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248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05FD-E543-47F9-AF13-E668BB0F8A83}" type="datetimeFigureOut">
              <a:rPr lang="es-MX" smtClean="0"/>
              <a:t>26/10/2023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822D-687F-4E19-8B1F-4D111EAFE6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434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05FD-E543-47F9-AF13-E668BB0F8A83}" type="datetimeFigureOut">
              <a:rPr lang="es-MX" smtClean="0"/>
              <a:t>26/10/2023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822D-687F-4E19-8B1F-4D111EAFE6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769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05FD-E543-47F9-AF13-E668BB0F8A83}" type="datetimeFigureOut">
              <a:rPr lang="es-MX" smtClean="0"/>
              <a:t>26/10/2023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822D-687F-4E19-8B1F-4D111EAFE6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588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005FD-E543-47F9-AF13-E668BB0F8A83}" type="datetimeFigureOut">
              <a:rPr lang="es-MX" smtClean="0"/>
              <a:t>26/10/2023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C822D-687F-4E19-8B1F-4D111EAFE6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87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71600" y="80682"/>
            <a:ext cx="10460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PROCESOS QUE AFECTAN </a:t>
            </a:r>
            <a:r>
              <a:rPr lang="es-E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EN LA AGRICULTURA</a:t>
            </a:r>
            <a:endParaRPr lang="es-MX" sz="2800" dirty="0"/>
          </a:p>
        </p:txBody>
      </p:sp>
      <p:sp>
        <p:nvSpPr>
          <p:cNvPr id="5" name="Rectángulo 4"/>
          <p:cNvSpPr/>
          <p:nvPr/>
        </p:nvSpPr>
        <p:spPr>
          <a:xfrm>
            <a:off x="273101" y="467799"/>
            <a:ext cx="11784428" cy="6478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Recrudecimiento del bloqueo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partir de la Covid se incrementan los precios en el mundo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guerra en Ucrania incrementa el precio de los alimentos y fertilizantes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Envejecimiento poblacional 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Productos que se compraban a un precio en 2020 han duplicado y triplicado su precio: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Maíz alimento animal incrementa un 167 %, harina de soya un 151 %, fosfato </a:t>
            </a:r>
            <a:r>
              <a:rPr lang="es-E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monocálcico</a:t>
            </a:r>
            <a:r>
              <a:rPr lang="es-E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258 %, </a:t>
            </a:r>
            <a:r>
              <a:rPr lang="es-E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meteonina</a:t>
            </a:r>
            <a:r>
              <a:rPr lang="es-E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162 %, todos esenciales para los piensos.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igual manera los fertilizantes como </a:t>
            </a:r>
            <a:r>
              <a:rPr lang="es-E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NPK y urea se </a:t>
            </a:r>
            <a:r>
              <a:rPr lang="es-E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incrementaron </a:t>
            </a:r>
            <a:r>
              <a:rPr lang="es-ES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 precios </a:t>
            </a:r>
            <a:r>
              <a:rPr lang="es-E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300 %, </a:t>
            </a:r>
            <a:r>
              <a:rPr lang="es-E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el resto de productos químicos herbicidas y plaguicidas duplican y triplican sus precios.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90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193675" y="609600"/>
            <a:ext cx="4957763" cy="3529013"/>
          </a:xfrm>
        </p:spPr>
        <p:txBody>
          <a:bodyPr>
            <a:normAutofit fontScale="90000"/>
          </a:bodyPr>
          <a:lstStyle/>
          <a:p>
            <a: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sz="2400" b="1" smtClean="0">
                <a:latin typeface="Arial" panose="020B0604020202020204" pitchFamily="34" charset="0"/>
                <a:cs typeface="Arial" panose="020B0604020202020204" pitchFamily="34" charset="0"/>
              </a:rPr>
              <a:t>Ley 148/2022 </a:t>
            </a:r>
            <a: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>“Ley de Soberanía Alimentaria y Seguridad Alimentaria y Nutricional”</a:t>
            </a:r>
            <a:b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sz="2400" b="1" smtClean="0">
                <a:latin typeface="Arial" panose="020B0604020202020204" pitchFamily="34" charset="0"/>
                <a:cs typeface="Arial" panose="020B0604020202020204" pitchFamily="34" charset="0"/>
              </a:rPr>
              <a:t>Decreto 67/2022 </a:t>
            </a:r>
            <a: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>“Reglamento de la Ley de Soberanía Alimentaria y Seguridad Alimentaria y Nutricional” </a:t>
            </a:r>
            <a:br>
              <a:rPr lang="es-ES" altLang="es-ES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E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904288" y="6492875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528967-A81D-47A3-AF7F-73F1D412986A}" type="slidenum">
              <a:rPr lang="es-ES" altLang="es-MX">
                <a:solidFill>
                  <a:srgbClr val="898989"/>
                </a:solidFill>
              </a:rPr>
              <a:pPr eaLnBrk="1" hangingPunct="1"/>
              <a:t>10</a:t>
            </a:fld>
            <a:endParaRPr lang="es-ES" altLang="es-MX">
              <a:solidFill>
                <a:srgbClr val="898989"/>
              </a:solidFill>
            </a:endParaRPr>
          </a:p>
        </p:txBody>
      </p:sp>
      <p:pic>
        <p:nvPicPr>
          <p:cNvPr id="11268" name="Graphic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9225"/>
            <a:ext cx="199231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echa abajo 6"/>
          <p:cNvSpPr/>
          <p:nvPr/>
        </p:nvSpPr>
        <p:spPr>
          <a:xfrm>
            <a:off x="2487613" y="4324350"/>
            <a:ext cx="484187" cy="792163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2" name="Cruz 1"/>
          <p:cNvSpPr/>
          <p:nvPr/>
        </p:nvSpPr>
        <p:spPr>
          <a:xfrm>
            <a:off x="2462213" y="1892300"/>
            <a:ext cx="509587" cy="600075"/>
          </a:xfrm>
          <a:prstGeom prst="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1271" name="Rectángulo 2"/>
          <p:cNvSpPr>
            <a:spLocks noChangeArrowheads="1"/>
          </p:cNvSpPr>
          <p:nvPr/>
        </p:nvSpPr>
        <p:spPr bwMode="auto">
          <a:xfrm>
            <a:off x="352425" y="5141913"/>
            <a:ext cx="4957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400" b="1">
                <a:solidFill>
                  <a:srgbClr val="FF0000"/>
                </a:solidFill>
              </a:rPr>
              <a:t>Sistemas Alimentarios Locales Soberanos y Sostenibles</a:t>
            </a:r>
          </a:p>
          <a:p>
            <a:pPr algn="ctr" eaLnBrk="1" hangingPunct="1"/>
            <a:r>
              <a:rPr lang="es-ES" altLang="es-ES" sz="2400" b="1"/>
              <a:t>Título III (artículos 44 al 58)</a:t>
            </a:r>
            <a:endParaRPr lang="es-ES_tradnl" altLang="es-ES" sz="2400" b="1">
              <a:solidFill>
                <a:srgbClr val="FF0000"/>
              </a:solidFill>
            </a:endParaRPr>
          </a:p>
        </p:txBody>
      </p:sp>
      <p:pic>
        <p:nvPicPr>
          <p:cNvPr id="11272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4763"/>
            <a:ext cx="686276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06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8285163" y="3719513"/>
            <a:ext cx="3297237" cy="2246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rgbClr val="C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Grupo 4. </a:t>
            </a:r>
            <a:r>
              <a:rPr lang="es-ES" sz="2000" b="1" dirty="0" err="1">
                <a:solidFill>
                  <a:srgbClr val="C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Mincult</a:t>
            </a:r>
            <a:endParaRPr lang="es-ES" sz="2000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ES" sz="2000" dirty="0">
                <a:latin typeface="Arial" charset="0"/>
                <a:ea typeface="Calibri" pitchFamily="34" charset="0"/>
                <a:cs typeface="Times New Roman" pitchFamily="18" charset="0"/>
              </a:rPr>
              <a:t>Movilización de sistemas educacionales, de la cultura y de la comunicación para fortalecer la educación alimentaria y nutricional.</a:t>
            </a:r>
            <a:endParaRPr lang="es-ES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1" name="2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4687B5-3762-456A-8A74-C6CFF45D8BF9}" type="slidenum">
              <a:rPr lang="en-US" altLang="es-ES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/>
              <a:t>11</a:t>
            </a:fld>
            <a:endParaRPr lang="en-US" altLang="es-ES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pSp>
        <p:nvGrpSpPr>
          <p:cNvPr id="12292" name="Grupo 1"/>
          <p:cNvGrpSpPr>
            <a:grpSpLocks/>
          </p:cNvGrpSpPr>
          <p:nvPr/>
        </p:nvGrpSpPr>
        <p:grpSpPr bwMode="auto">
          <a:xfrm>
            <a:off x="6350" y="-7938"/>
            <a:ext cx="12647613" cy="6654801"/>
            <a:chOff x="413545" y="-88105"/>
            <a:chExt cx="11151264" cy="6654368"/>
          </a:xfrm>
        </p:grpSpPr>
        <p:pic>
          <p:nvPicPr>
            <p:cNvPr id="12298" name="Graphic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545" y="-88105"/>
              <a:ext cx="2611438" cy="1109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" name="11 CuadroTexto"/>
            <p:cNvSpPr txBox="1">
              <a:spLocks noChangeArrowheads="1"/>
            </p:cNvSpPr>
            <p:nvPr/>
          </p:nvSpPr>
          <p:spPr bwMode="auto">
            <a:xfrm>
              <a:off x="6426195" y="98286"/>
              <a:ext cx="51386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2000" b="1">
                  <a:solidFill>
                    <a:srgbClr val="FF0000"/>
                  </a:solidFill>
                  <a:latin typeface="Arial Black" panose="020B0A04020102020204" pitchFamily="34" charset="0"/>
                </a:rPr>
                <a:t>Gobernanza a nivel nacional </a:t>
              </a:r>
            </a:p>
          </p:txBody>
        </p:sp>
        <p:cxnSp>
          <p:nvCxnSpPr>
            <p:cNvPr id="17" name="16 Conector recto"/>
            <p:cNvCxnSpPr/>
            <p:nvPr/>
          </p:nvCxnSpPr>
          <p:spPr>
            <a:xfrm>
              <a:off x="2067969" y="3167646"/>
              <a:ext cx="6955018" cy="142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18 Rectángulo"/>
            <p:cNvSpPr/>
            <p:nvPr/>
          </p:nvSpPr>
          <p:spPr>
            <a:xfrm>
              <a:off x="696281" y="3610530"/>
              <a:ext cx="2065930" cy="163025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2000" b="1" dirty="0">
                  <a:solidFill>
                    <a:srgbClr val="C00000"/>
                  </a:solidFill>
                </a:rPr>
                <a:t>Grupo 1. Minag</a:t>
              </a:r>
            </a:p>
            <a:p>
              <a:pPr algn="ctr">
                <a:defRPr/>
              </a:pPr>
              <a:r>
                <a:rPr lang="es-ES" sz="2000" dirty="0">
                  <a:solidFill>
                    <a:srgbClr val="FF0000"/>
                  </a:solidFill>
                </a:rPr>
                <a:t>Consolidación de sistemas alimentarios locales </a:t>
              </a:r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2969364" y="3616880"/>
              <a:ext cx="2145712" cy="193821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2000" b="1" dirty="0">
                  <a:solidFill>
                    <a:srgbClr val="C00000"/>
                  </a:solidFill>
                  <a:latin typeface="Arial" charset="0"/>
                  <a:ea typeface="Calibri" pitchFamily="34" charset="0"/>
                  <a:cs typeface="Arial" charset="0"/>
                </a:rPr>
                <a:t>Grupo 2. MEP</a:t>
              </a:r>
            </a:p>
            <a:p>
              <a:pPr algn="ctr">
                <a:defRPr/>
              </a:pPr>
              <a:r>
                <a:rPr lang="es-ES" sz="2000" dirty="0">
                  <a:latin typeface="Arial" charset="0"/>
                  <a:ea typeface="Calibri" pitchFamily="34" charset="0"/>
                  <a:cs typeface="Arial" charset="0"/>
                </a:rPr>
                <a:t>Disminución de la dependencia de las importaciones de alimentos e insumos. </a:t>
              </a:r>
              <a:endParaRPr lang="es-ES" sz="2000" dirty="0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5323628" y="3639103"/>
              <a:ext cx="2242290" cy="22477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2000" b="1" dirty="0">
                  <a:solidFill>
                    <a:srgbClr val="C00000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Grupo 3. CITMA</a:t>
              </a:r>
            </a:p>
            <a:p>
              <a:pPr algn="ctr">
                <a:defRPr/>
              </a:pPr>
              <a:r>
                <a:rPr lang="es-ES" sz="2000" dirty="0">
                  <a:latin typeface="Arial" charset="0"/>
                  <a:ea typeface="Calibri" pitchFamily="34" charset="0"/>
                  <a:cs typeface="Times New Roman" pitchFamily="18" charset="0"/>
                </a:rPr>
                <a:t>Garantía de la calidad e inocuidad y disminución de las pérdidas y desperdicios de alimentos.</a:t>
              </a:r>
              <a:endParaRPr lang="es-ES" sz="2000" dirty="0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1748841" y="6120204"/>
              <a:ext cx="7717845" cy="446059"/>
            </a:xfrm>
            <a:prstGeom prst="rect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Grupo 5. FMC . </a:t>
              </a:r>
              <a:r>
                <a:rPr lang="es-E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Temas Transversales. Género y Generacional. </a:t>
              </a:r>
            </a:p>
          </p:txBody>
        </p:sp>
        <p:cxnSp>
          <p:nvCxnSpPr>
            <p:cNvPr id="31" name="30 Conector recto"/>
            <p:cNvCxnSpPr/>
            <p:nvPr/>
          </p:nvCxnSpPr>
          <p:spPr>
            <a:xfrm rot="16200000" flipH="1">
              <a:off x="1872660" y="3391239"/>
              <a:ext cx="427009" cy="839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rot="16200000" flipH="1">
              <a:off x="4014267" y="3392921"/>
              <a:ext cx="425422" cy="97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 rot="16200000" flipH="1">
              <a:off x="6237661" y="3396982"/>
              <a:ext cx="425422" cy="111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 rot="16200000" flipH="1">
              <a:off x="8805377" y="3421493"/>
              <a:ext cx="425422" cy="979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Conector recto 4"/>
          <p:cNvCxnSpPr/>
          <p:nvPr/>
        </p:nvCxnSpPr>
        <p:spPr>
          <a:xfrm flipH="1">
            <a:off x="7086600" y="1400175"/>
            <a:ext cx="11113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4395788" cy="247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6 Rectángulo"/>
          <p:cNvSpPr/>
          <p:nvPr/>
        </p:nvSpPr>
        <p:spPr bwMode="auto">
          <a:xfrm>
            <a:off x="4800600" y="679450"/>
            <a:ext cx="4545013" cy="708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/>
              <a:t>Comisión Nacional</a:t>
            </a:r>
          </a:p>
          <a:p>
            <a:pPr algn="ctr">
              <a:defRPr/>
            </a:pPr>
            <a:r>
              <a:rPr lang="es-ES" sz="2000" b="1" dirty="0"/>
              <a:t>(Sesiona una vez al año)</a:t>
            </a:r>
          </a:p>
        </p:txBody>
      </p:sp>
      <p:sp>
        <p:nvSpPr>
          <p:cNvPr id="34" name="7 Rectángulo"/>
          <p:cNvSpPr/>
          <p:nvPr/>
        </p:nvSpPr>
        <p:spPr bwMode="auto">
          <a:xfrm>
            <a:off x="5734050" y="1643063"/>
            <a:ext cx="2727325" cy="13223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/>
              <a:t>Grupo Asesor a la implementación de la Ley SSAN (Grupo de coordinación)</a:t>
            </a:r>
          </a:p>
        </p:txBody>
      </p:sp>
      <p:cxnSp>
        <p:nvCxnSpPr>
          <p:cNvPr id="15" name="Conector recto 14"/>
          <p:cNvCxnSpPr>
            <a:stCxn id="34" idx="2"/>
          </p:cNvCxnSpPr>
          <p:nvPr/>
        </p:nvCxnSpPr>
        <p:spPr>
          <a:xfrm>
            <a:off x="7097713" y="296545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74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3"/>
          <p:cNvSpPr txBox="1">
            <a:spLocks noChangeArrowheads="1"/>
          </p:cNvSpPr>
          <p:nvPr/>
        </p:nvSpPr>
        <p:spPr bwMode="auto">
          <a:xfrm>
            <a:off x="3168033" y="984613"/>
            <a:ext cx="62301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sz="2800" b="1" dirty="0"/>
              <a:t>Base Conceptual del Plan San </a:t>
            </a:r>
          </a:p>
        </p:txBody>
      </p:sp>
      <p:sp>
        <p:nvSpPr>
          <p:cNvPr id="9" name="Rectángulo 3"/>
          <p:cNvSpPr>
            <a:spLocks noChangeArrowheads="1"/>
          </p:cNvSpPr>
          <p:nvPr/>
        </p:nvSpPr>
        <p:spPr bwMode="auto">
          <a:xfrm>
            <a:off x="356135" y="2284564"/>
            <a:ext cx="11444438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es-ES" sz="2800" i="1" dirty="0">
                <a:solidFill>
                  <a:srgbClr val="000000"/>
                </a:solidFill>
                <a:ea typeface="MS Mincho" pitchFamily="49" charset="-128"/>
                <a:cs typeface="Times New Roman" panose="02020603050405020304" pitchFamily="18" charset="0"/>
              </a:rPr>
              <a:t>“La capacidad de la nación para producir alimentos de forma sostenible y dar acceso a toda la población a una alimentación suficiente, diversa, balanceada, nutritiva, inocua y saludable, reduciendo la dependencia de medios e insumos externos, con respeto a la diversidad cultural y responsabilidad ambiental.”</a:t>
            </a:r>
            <a:endParaRPr lang="es-ES" sz="2800" i="1" dirty="0">
              <a:latin typeface="Cambria" panose="02040503050406030204" pitchFamily="18" charset="0"/>
              <a:ea typeface="MS Mincho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2249789" y="1630077"/>
            <a:ext cx="7714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sz="2400" dirty="0"/>
              <a:t>El concepto de soberanía alimentaria para Cuba es:</a:t>
            </a:r>
          </a:p>
        </p:txBody>
      </p:sp>
    </p:spTree>
    <p:extLst>
      <p:ext uri="{BB962C8B-B14F-4D97-AF65-F5344CB8AC3E}">
        <p14:creationId xmlns:p14="http://schemas.microsoft.com/office/powerpoint/2010/main" val="37558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844243" y="485786"/>
            <a:ext cx="10250384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ES" sz="2400" dirty="0"/>
              <a:t>El concepto de soberanía alimentaria se sustenta en cuatro componentes:</a:t>
            </a:r>
          </a:p>
        </p:txBody>
      </p:sp>
      <p:sp>
        <p:nvSpPr>
          <p:cNvPr id="8" name="Rectángulo 2"/>
          <p:cNvSpPr>
            <a:spLocks noChangeArrowheads="1"/>
          </p:cNvSpPr>
          <p:nvPr/>
        </p:nvSpPr>
        <p:spPr bwMode="auto">
          <a:xfrm>
            <a:off x="190680" y="1852708"/>
            <a:ext cx="29300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sz="2200" b="1" dirty="0"/>
              <a:t>1.Modelo Sostenible de Producción</a:t>
            </a:r>
            <a:endParaRPr lang="es-ES" sz="2200" dirty="0"/>
          </a:p>
        </p:txBody>
      </p:sp>
      <p:sp>
        <p:nvSpPr>
          <p:cNvPr id="9" name="Flecha derecha 8"/>
          <p:cNvSpPr/>
          <p:nvPr/>
        </p:nvSpPr>
        <p:spPr>
          <a:xfrm rot="5400000">
            <a:off x="1321224" y="2715744"/>
            <a:ext cx="544378" cy="357188"/>
          </a:xfrm>
          <a:prstGeom prst="rightArrow">
            <a:avLst/>
          </a:prstGeom>
          <a:solidFill>
            <a:srgbClr val="CC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10" name="CuadroTexto 1"/>
          <p:cNvSpPr txBox="1">
            <a:spLocks noChangeArrowheads="1"/>
          </p:cNvSpPr>
          <p:nvPr/>
        </p:nvSpPr>
        <p:spPr bwMode="auto">
          <a:xfrm>
            <a:off x="79757" y="3162605"/>
            <a:ext cx="2923362" cy="31393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/>
            <a:r>
              <a:rPr lang="es-ES" sz="2200" dirty="0" smtClean="0"/>
              <a:t>alimentos, saludables </a:t>
            </a:r>
            <a:r>
              <a:rPr lang="es-ES" sz="2200" dirty="0"/>
              <a:t>e inocuos sobre bases </a:t>
            </a:r>
            <a:r>
              <a:rPr lang="es-ES" sz="2200" dirty="0" smtClean="0"/>
              <a:t>agroecológicas.</a:t>
            </a:r>
          </a:p>
          <a:p>
            <a:pPr marL="0" indent="0" algn="just"/>
            <a:r>
              <a:rPr lang="es-ES" sz="2200" dirty="0" smtClean="0"/>
              <a:t>Fortalecimiento </a:t>
            </a:r>
            <a:r>
              <a:rPr lang="es-ES" sz="2200" dirty="0"/>
              <a:t>de la </a:t>
            </a:r>
            <a:r>
              <a:rPr lang="es-ES" sz="2200" b="1" dirty="0" err="1"/>
              <a:t>resiliencia</a:t>
            </a:r>
            <a:r>
              <a:rPr lang="es-ES" sz="2200" dirty="0"/>
              <a:t> socio ecológica y la mitigación al cambio climático.</a:t>
            </a:r>
          </a:p>
        </p:txBody>
      </p:sp>
      <p:sp>
        <p:nvSpPr>
          <p:cNvPr id="11" name="Rectángulo 1"/>
          <p:cNvSpPr>
            <a:spLocks noChangeArrowheads="1"/>
          </p:cNvSpPr>
          <p:nvPr/>
        </p:nvSpPr>
        <p:spPr bwMode="auto">
          <a:xfrm>
            <a:off x="3572569" y="1817947"/>
            <a:ext cx="27478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sz="2200" b="1" dirty="0"/>
              <a:t>2. Transformación y comercialización</a:t>
            </a:r>
            <a:endParaRPr lang="es-ES" sz="2200" dirty="0"/>
          </a:p>
        </p:txBody>
      </p:sp>
      <p:sp>
        <p:nvSpPr>
          <p:cNvPr id="12" name="CuadroTexto 2"/>
          <p:cNvSpPr txBox="1">
            <a:spLocks noChangeArrowheads="1"/>
          </p:cNvSpPr>
          <p:nvPr/>
        </p:nvSpPr>
        <p:spPr bwMode="auto">
          <a:xfrm>
            <a:off x="3222379" y="3174326"/>
            <a:ext cx="3124116" cy="31798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lnSpc>
                <a:spcPct val="114000"/>
              </a:lnSpc>
            </a:pPr>
            <a:r>
              <a:rPr lang="es-ES" sz="2200" dirty="0" smtClean="0"/>
              <a:t>gestión </a:t>
            </a:r>
            <a:r>
              <a:rPr lang="es-ES" sz="2200" dirty="0"/>
              <a:t>de las cadenas de valor, ofreciendo precios asequibles al </a:t>
            </a:r>
            <a:r>
              <a:rPr lang="es-ES" sz="2200" dirty="0" smtClean="0"/>
              <a:t>consumidor</a:t>
            </a:r>
          </a:p>
          <a:p>
            <a:pPr marL="0" indent="0" algn="just">
              <a:lnSpc>
                <a:spcPct val="114000"/>
              </a:lnSpc>
            </a:pPr>
            <a:r>
              <a:rPr lang="es-ES" sz="2200" dirty="0" smtClean="0"/>
              <a:t>reducción </a:t>
            </a:r>
            <a:r>
              <a:rPr lang="es-ES" sz="2200" dirty="0"/>
              <a:t>de las </a:t>
            </a:r>
            <a:r>
              <a:rPr lang="es-ES" sz="2200" dirty="0" smtClean="0"/>
              <a:t>pérdidas, desperdicios,  incremento </a:t>
            </a:r>
            <a:r>
              <a:rPr lang="es-ES" sz="2200" dirty="0"/>
              <a:t>en el reciclaje. </a:t>
            </a:r>
          </a:p>
        </p:txBody>
      </p:sp>
      <p:sp>
        <p:nvSpPr>
          <p:cNvPr id="13" name="Flecha derecha 12"/>
          <p:cNvSpPr/>
          <p:nvPr/>
        </p:nvSpPr>
        <p:spPr>
          <a:xfrm rot="5400000">
            <a:off x="4644432" y="2741880"/>
            <a:ext cx="507703" cy="357188"/>
          </a:xfrm>
          <a:prstGeom prst="rightArrow">
            <a:avLst/>
          </a:prstGeom>
          <a:solidFill>
            <a:srgbClr val="CC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16" name="Rectángulo 3"/>
          <p:cNvSpPr>
            <a:spLocks noChangeArrowheads="1"/>
          </p:cNvSpPr>
          <p:nvPr/>
        </p:nvSpPr>
        <p:spPr bwMode="auto">
          <a:xfrm>
            <a:off x="6604927" y="1852707"/>
            <a:ext cx="20016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sz="2200" b="1" dirty="0"/>
              <a:t>3. Acceso a recursos</a:t>
            </a:r>
            <a:endParaRPr lang="es-ES" sz="2200" dirty="0"/>
          </a:p>
        </p:txBody>
      </p:sp>
      <p:sp>
        <p:nvSpPr>
          <p:cNvPr id="22" name="Flecha derecha 21"/>
          <p:cNvSpPr/>
          <p:nvPr/>
        </p:nvSpPr>
        <p:spPr>
          <a:xfrm rot="5400000">
            <a:off x="7374196" y="2732170"/>
            <a:ext cx="507703" cy="357188"/>
          </a:xfrm>
          <a:prstGeom prst="rightArrow">
            <a:avLst/>
          </a:prstGeom>
          <a:solidFill>
            <a:srgbClr val="CC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23" name="Rectángulo 22"/>
          <p:cNvSpPr/>
          <p:nvPr/>
        </p:nvSpPr>
        <p:spPr>
          <a:xfrm>
            <a:off x="6437742" y="3193547"/>
            <a:ext cx="3075384" cy="3477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63525" algn="just">
              <a:defRPr/>
            </a:pPr>
            <a:r>
              <a:rPr lang="es-ES" sz="2200" dirty="0" smtClean="0">
                <a:ea typeface="Calibri" panose="020F0502020204030204" pitchFamily="34" charset="0"/>
              </a:rPr>
              <a:t>Minimización de la </a:t>
            </a:r>
            <a:r>
              <a:rPr lang="es-ES" sz="2200" dirty="0">
                <a:ea typeface="Calibri" panose="020F0502020204030204" pitchFamily="34" charset="0"/>
              </a:rPr>
              <a:t>dependencia de insumos </a:t>
            </a:r>
            <a:r>
              <a:rPr lang="es-ES" sz="2200" dirty="0" smtClean="0">
                <a:ea typeface="Calibri" panose="020F0502020204030204" pitchFamily="34" charset="0"/>
              </a:rPr>
              <a:t>externos</a:t>
            </a:r>
          </a:p>
          <a:p>
            <a:pPr marL="263525" algn="just">
              <a:defRPr/>
            </a:pPr>
            <a:r>
              <a:rPr lang="es-ES" sz="2200" dirty="0" smtClean="0">
                <a:ea typeface="Calibri" panose="020F0502020204030204" pitchFamily="34" charset="0"/>
              </a:rPr>
              <a:t>Gestión científica e innovación </a:t>
            </a:r>
          </a:p>
          <a:p>
            <a:pPr marL="263525" algn="just">
              <a:defRPr/>
            </a:pPr>
            <a:r>
              <a:rPr lang="es-ES" sz="2200" dirty="0" smtClean="0">
                <a:ea typeface="Calibri" panose="020F0502020204030204" pitchFamily="34" charset="0"/>
              </a:rPr>
              <a:t>Implementación </a:t>
            </a:r>
            <a:r>
              <a:rPr lang="es-ES" sz="2200" dirty="0">
                <a:ea typeface="Calibri" panose="020F0502020204030204" pitchFamily="34" charset="0"/>
              </a:rPr>
              <a:t>de sistemas locales de extensión agraria e innovación </a:t>
            </a:r>
            <a:r>
              <a:rPr lang="es-ES" sz="2200" dirty="0" smtClean="0">
                <a:ea typeface="Calibri" panose="020F0502020204030204" pitchFamily="34" charset="0"/>
              </a:rPr>
              <a:t>tecnológica.</a:t>
            </a:r>
            <a:endParaRPr lang="x-none" sz="2200" dirty="0">
              <a:ea typeface="Calibri" panose="020F0502020204030204" pitchFamily="34" charset="0"/>
            </a:endParaRPr>
          </a:p>
        </p:txBody>
      </p:sp>
      <p:sp>
        <p:nvSpPr>
          <p:cNvPr id="24" name="Rectángulo 1"/>
          <p:cNvSpPr>
            <a:spLocks noChangeArrowheads="1"/>
          </p:cNvSpPr>
          <p:nvPr/>
        </p:nvSpPr>
        <p:spPr bwMode="auto">
          <a:xfrm>
            <a:off x="8725001" y="1674209"/>
            <a:ext cx="335179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sz="2200" b="1" dirty="0"/>
              <a:t>4. Educación Nutricional para la Soberanía Alimentaria</a:t>
            </a:r>
            <a:endParaRPr lang="es-ES" sz="2200" dirty="0"/>
          </a:p>
        </p:txBody>
      </p:sp>
      <p:sp>
        <p:nvSpPr>
          <p:cNvPr id="25" name="Flecha derecha 24"/>
          <p:cNvSpPr/>
          <p:nvPr/>
        </p:nvSpPr>
        <p:spPr>
          <a:xfrm rot="5400000">
            <a:off x="10255804" y="2768844"/>
            <a:ext cx="430340" cy="357188"/>
          </a:xfrm>
          <a:prstGeom prst="rightArrow">
            <a:avLst/>
          </a:prstGeom>
          <a:solidFill>
            <a:srgbClr val="CC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26" name="Rectángulo 3"/>
          <p:cNvSpPr>
            <a:spLocks noChangeArrowheads="1"/>
          </p:cNvSpPr>
          <p:nvPr/>
        </p:nvSpPr>
        <p:spPr bwMode="auto">
          <a:xfrm>
            <a:off x="9604373" y="3193547"/>
            <a:ext cx="2472422" cy="34778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/>
            <a:r>
              <a:rPr lang="es-ES" sz="2200" dirty="0"/>
              <a:t>Basada en la </a:t>
            </a:r>
            <a:r>
              <a:rPr lang="es-ES" sz="2200" b="1" dirty="0"/>
              <a:t>formación de valores </a:t>
            </a:r>
            <a:r>
              <a:rPr lang="es-ES" sz="2200" dirty="0"/>
              <a:t>para avanzar hacia modos de vida sostenibles con la integración de la agroecología y la </a:t>
            </a:r>
            <a:r>
              <a:rPr lang="es-ES" sz="2200" dirty="0" smtClean="0"/>
              <a:t>sostenibilidad. </a:t>
            </a:r>
            <a:endParaRPr lang="es-ES" sz="2200" dirty="0"/>
          </a:p>
          <a:p>
            <a:pPr marL="0" indent="0" algn="just"/>
            <a:r>
              <a:rPr lang="es-ES" sz="2200" dirty="0" smtClean="0"/>
              <a:t> 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94541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92125" y="1231900"/>
            <a:ext cx="11423650" cy="3581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ts val="225"/>
              </a:spcBef>
              <a:spcAft>
                <a:spcPts val="225"/>
              </a:spcAft>
              <a:defRPr/>
            </a:pPr>
            <a:r>
              <a:rPr lang="es-MX" sz="2000" b="1" dirty="0"/>
              <a:t>1</a:t>
            </a:r>
            <a:r>
              <a:rPr lang="es-MX" sz="2000" dirty="0"/>
              <a:t>. </a:t>
            </a:r>
            <a:r>
              <a:rPr lang="es-MX" sz="2000" b="1" dirty="0">
                <a:solidFill>
                  <a:srgbClr val="FF0000"/>
                </a:solidFill>
              </a:rPr>
              <a:t>Actores, procesos y recursos</a:t>
            </a:r>
            <a:r>
              <a:rPr lang="es-MX" sz="2000" dirty="0"/>
              <a:t> vinculados con la </a:t>
            </a:r>
            <a:r>
              <a:rPr lang="es-MX" sz="2000" b="1" dirty="0"/>
              <a:t>producción, transformación, comercialización y el consumo de alimentos</a:t>
            </a:r>
            <a:r>
              <a:rPr lang="es-MX" sz="2000" dirty="0"/>
              <a:t> en el municipio </a:t>
            </a:r>
            <a:r>
              <a:rPr lang="es-MX" sz="2000" b="1" dirty="0">
                <a:solidFill>
                  <a:srgbClr val="FF0000"/>
                </a:solidFill>
              </a:rPr>
              <a:t>y sus interrelaciones</a:t>
            </a:r>
            <a:r>
              <a:rPr lang="es-MX" sz="2000" dirty="0"/>
              <a:t>, en correspondencia con las dimensiones </a:t>
            </a:r>
            <a:r>
              <a:rPr lang="es-MX" sz="2000" b="1" dirty="0">
                <a:solidFill>
                  <a:srgbClr val="0070C0"/>
                </a:solidFill>
              </a:rPr>
              <a:t>sociales, políticas, económicas, tecnológicas y medioambientales</a:t>
            </a:r>
            <a:r>
              <a:rPr lang="es-MX" sz="2000" dirty="0"/>
              <a:t>, para alcanzar la </a:t>
            </a:r>
            <a:r>
              <a:rPr lang="es-MX" sz="2000" b="1" dirty="0">
                <a:solidFill>
                  <a:srgbClr val="008000"/>
                </a:solidFill>
              </a:rPr>
              <a:t>soberanía alimentaria</a:t>
            </a:r>
            <a:r>
              <a:rPr lang="es-MX" sz="2000" dirty="0"/>
              <a:t>, fortalecer la </a:t>
            </a:r>
            <a:r>
              <a:rPr lang="es-MX" sz="2000" b="1" dirty="0">
                <a:solidFill>
                  <a:srgbClr val="008000"/>
                </a:solidFill>
              </a:rPr>
              <a:t>seguridad alimentaria y nutricional</a:t>
            </a: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2000" dirty="0"/>
              <a:t>y garantizar el </a:t>
            </a:r>
            <a:r>
              <a:rPr lang="es-MX" sz="2000" b="1" dirty="0">
                <a:solidFill>
                  <a:srgbClr val="008000"/>
                </a:solidFill>
              </a:rPr>
              <a:t>derecho a la alimentación de las personas</a:t>
            </a:r>
            <a:r>
              <a:rPr lang="es-MX" sz="2000" dirty="0"/>
              <a:t>”.</a:t>
            </a:r>
          </a:p>
          <a:p>
            <a:pPr algn="just">
              <a:spcBef>
                <a:spcPts val="225"/>
              </a:spcBef>
              <a:spcAft>
                <a:spcPts val="225"/>
              </a:spcAft>
              <a:defRPr/>
            </a:pPr>
            <a:r>
              <a:rPr lang="es-MX" sz="2000" b="1" dirty="0"/>
              <a:t>2. </a:t>
            </a:r>
            <a:r>
              <a:rPr lang="es-MX" sz="2000" dirty="0"/>
              <a:t>A los efectos de la presente Ley, se consideran los </a:t>
            </a:r>
            <a:r>
              <a:rPr lang="es-MX" sz="2000" b="1" dirty="0"/>
              <a:t>sistemas alimentarios locales soberanos </a:t>
            </a:r>
            <a:r>
              <a:rPr lang="es-MX" sz="2000" dirty="0"/>
              <a:t>cuando sus </a:t>
            </a:r>
            <a:r>
              <a:rPr lang="es-MX" sz="2000" b="1" dirty="0">
                <a:solidFill>
                  <a:srgbClr val="FF0000"/>
                </a:solidFill>
              </a:rPr>
              <a:t>actores</a:t>
            </a:r>
            <a:r>
              <a:rPr lang="es-MX" sz="2000" dirty="0"/>
              <a:t> participan de las estrategias, planes y demás decisiones municipales sobre la producción, transformación, comercialización, distribución y consumo de alimentos y utilizan, de forma prioritaria, recursos e insumos propios del municipio, con el fin de disminuir las importaciones para garantizar una alimentación sana y adecuada a la población.</a:t>
            </a:r>
          </a:p>
          <a:p>
            <a:pPr algn="just">
              <a:spcBef>
                <a:spcPts val="225"/>
              </a:spcBef>
              <a:spcAft>
                <a:spcPts val="225"/>
              </a:spcAft>
              <a:defRPr/>
            </a:pPr>
            <a:endParaRPr lang="es-MX" sz="2000" dirty="0"/>
          </a:p>
        </p:txBody>
      </p:sp>
      <p:cxnSp>
        <p:nvCxnSpPr>
          <p:cNvPr id="12" name="Conector recto 11"/>
          <p:cNvCxnSpPr>
            <a:cxnSpLocks/>
          </p:cNvCxnSpPr>
          <p:nvPr/>
        </p:nvCxnSpPr>
        <p:spPr>
          <a:xfrm>
            <a:off x="2159000" y="1144588"/>
            <a:ext cx="8089900" cy="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316" name="Graphic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t="21815" r="17557" b="21230"/>
          <a:stretch>
            <a:fillRect/>
          </a:stretch>
        </p:blipFill>
        <p:spPr bwMode="auto">
          <a:xfrm>
            <a:off x="284163" y="50800"/>
            <a:ext cx="215106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ángulo 1"/>
          <p:cNvSpPr>
            <a:spLocks noChangeArrowheads="1"/>
          </p:cNvSpPr>
          <p:nvPr/>
        </p:nvSpPr>
        <p:spPr bwMode="auto">
          <a:xfrm>
            <a:off x="2894013" y="682625"/>
            <a:ext cx="69548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ES" sz="2400" b="1"/>
              <a:t>Sistema Alimentario Local </a:t>
            </a:r>
            <a:r>
              <a:rPr lang="es-MX" altLang="es-ES" sz="2400"/>
              <a:t>(</a:t>
            </a:r>
            <a:r>
              <a:rPr lang="es-MX" altLang="es-ES" sz="2400" b="1"/>
              <a:t>art. 44, Ley SSAN</a:t>
            </a:r>
            <a:r>
              <a:rPr lang="es-MX" altLang="es-ES" sz="2400"/>
              <a:t>)</a:t>
            </a:r>
            <a:r>
              <a:rPr lang="es-MX" altLang="es-ES" sz="2400" b="1"/>
              <a:t> </a:t>
            </a:r>
          </a:p>
          <a:p>
            <a:pPr eaLnBrk="1" hangingPunct="1"/>
            <a:endParaRPr lang="es-ES_tradnl" altLang="es-ES" sz="2400"/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4543425"/>
            <a:ext cx="56038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52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ángulo 9"/>
          <p:cNvSpPr>
            <a:spLocks noChangeArrowheads="1"/>
          </p:cNvSpPr>
          <p:nvPr/>
        </p:nvSpPr>
        <p:spPr bwMode="auto">
          <a:xfrm>
            <a:off x="2484438" y="120650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800" b="1">
                <a:solidFill>
                  <a:srgbClr val="003300"/>
                </a:solidFill>
              </a:rPr>
              <a:t>GRUPO TEMPORAL DE TRABAJO</a:t>
            </a:r>
          </a:p>
        </p:txBody>
      </p:sp>
      <p:pic>
        <p:nvPicPr>
          <p:cNvPr id="14339" name="Graphic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t="21815" r="17557" b="21230"/>
          <a:stretch>
            <a:fillRect/>
          </a:stretch>
        </p:blipFill>
        <p:spPr bwMode="auto">
          <a:xfrm>
            <a:off x="479425" y="-9525"/>
            <a:ext cx="19605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/>
        </p:nvGraphicFramePr>
        <p:xfrm>
          <a:off x="-610882" y="1052736"/>
          <a:ext cx="82190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41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4525"/>
            <a:ext cx="6096000" cy="6213475"/>
          </a:xfrm>
          <a:prstGeom prst="rect">
            <a:avLst/>
          </a:prstGeom>
          <a:solidFill>
            <a:srgbClr val="F6F6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66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88950" y="1101725"/>
            <a:ext cx="9139238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tx1"/>
                </a:solidFill>
                <a:latin typeface="Arial" pitchFamily="34" charset="0"/>
              </a:rPr>
              <a:t>Sistema empresarial estatal agroindustrial municipal</a:t>
            </a:r>
            <a:endParaRPr lang="es-MX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19138" y="158750"/>
            <a:ext cx="10668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BASES PARA</a:t>
            </a:r>
          </a:p>
          <a:p>
            <a:pPr algn="ctr">
              <a:defRPr/>
            </a:pPr>
            <a:r>
              <a:rPr lang="es-MX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SISTEMA EMPRESARIAL AGROINDUSTRIAL MUNICIPAL</a:t>
            </a:r>
            <a:endParaRPr lang="es-ES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787400" y="3879850"/>
          <a:ext cx="10656888" cy="2773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4431">
                  <a:extLst>
                    <a:ext uri="{9D8B030D-6E8A-4147-A177-3AD203B41FA5}"/>
                  </a:extLst>
                </a:gridCol>
                <a:gridCol w="5472457">
                  <a:extLst>
                    <a:ext uri="{9D8B030D-6E8A-4147-A177-3AD203B41FA5}"/>
                  </a:extLst>
                </a:gridCol>
              </a:tblGrid>
              <a:tr h="396195"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/>
                        <a:t>Ganado mayor y menor no genético</a:t>
                      </a:r>
                      <a:endParaRPr lang="es-MX" sz="2000" b="0" dirty="0"/>
                    </a:p>
                  </a:txBody>
                  <a:tcPr marL="121917" marR="121917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 smtClean="0"/>
                        <a:t>Avicultura no especializada</a:t>
                      </a:r>
                    </a:p>
                  </a:txBody>
                  <a:tcPr marL="121917" marR="121917" marT="45715" marB="45715"/>
                </a:tc>
                <a:extLst>
                  <a:ext uri="{0D108BD9-81ED-4DB2-BD59-A6C34878D82A}"/>
                </a:extLst>
              </a:tr>
              <a:tr h="396195"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/>
                        <a:t>Café a pequeña escala</a:t>
                      </a:r>
                      <a:endParaRPr lang="es-MX" sz="2000" b="0" dirty="0"/>
                    </a:p>
                  </a:txBody>
                  <a:tcPr marL="121917" marR="12191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/>
                        <a:t>Aserríos de pequeño formato</a:t>
                      </a:r>
                      <a:endParaRPr lang="es-MX" sz="2000" b="0" dirty="0"/>
                    </a:p>
                  </a:txBody>
                  <a:tcPr marL="121917" marR="121917" marT="45715" marB="45715"/>
                </a:tc>
                <a:extLst>
                  <a:ext uri="{0D108BD9-81ED-4DB2-BD59-A6C34878D82A}"/>
                </a:extLst>
              </a:tr>
              <a:tr h="396195"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/>
                        <a:t>Sistemas </a:t>
                      </a:r>
                      <a:r>
                        <a:rPr lang="es-MX" sz="2000" b="0" dirty="0" err="1" smtClean="0"/>
                        <a:t>agrosilvopastoriles</a:t>
                      </a:r>
                      <a:endParaRPr lang="es-MX" sz="2000" b="0" dirty="0"/>
                    </a:p>
                  </a:txBody>
                  <a:tcPr marL="121917" marR="12191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/>
                        <a:t>Frutales forestales</a:t>
                      </a:r>
                      <a:endParaRPr lang="es-MX" sz="2000" b="0" dirty="0"/>
                    </a:p>
                  </a:txBody>
                  <a:tcPr marL="121917" marR="121917" marT="45715" marB="45715"/>
                </a:tc>
                <a:extLst>
                  <a:ext uri="{0D108BD9-81ED-4DB2-BD59-A6C34878D82A}"/>
                </a:extLst>
              </a:tr>
              <a:tr h="396195"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/>
                        <a:t>Módulos pecuarios en áreas forestales</a:t>
                      </a:r>
                      <a:endParaRPr lang="es-MX" sz="2000" b="0" dirty="0"/>
                    </a:p>
                  </a:txBody>
                  <a:tcPr marL="121917" marR="12191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/>
                        <a:t>Coco, cacao y apicultura a pequeña escala</a:t>
                      </a:r>
                      <a:endParaRPr lang="es-MX" sz="2000" b="0" dirty="0"/>
                    </a:p>
                  </a:txBody>
                  <a:tcPr marL="121917" marR="121917" marT="45715" marB="45715"/>
                </a:tc>
                <a:extLst>
                  <a:ext uri="{0D108BD9-81ED-4DB2-BD59-A6C34878D82A}"/>
                </a:extLst>
              </a:tr>
              <a:tr h="396195"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/>
                        <a:t>Semilla</a:t>
                      </a:r>
                      <a:endParaRPr lang="es-MX" sz="2000" b="0" dirty="0"/>
                    </a:p>
                  </a:txBody>
                  <a:tcPr marL="121917" marR="12191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/>
                        <a:t>CREE</a:t>
                      </a:r>
                      <a:endParaRPr lang="es-MX" sz="2000" b="0" dirty="0"/>
                    </a:p>
                  </a:txBody>
                  <a:tcPr marL="121917" marR="121917" marT="45715" marB="45715"/>
                </a:tc>
                <a:extLst>
                  <a:ext uri="{0D108BD9-81ED-4DB2-BD59-A6C34878D82A}"/>
                </a:extLst>
              </a:tr>
              <a:tr h="39619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 err="1" smtClean="0"/>
                        <a:t>Alevinaje</a:t>
                      </a:r>
                      <a:r>
                        <a:rPr lang="es-MX" sz="2000" b="0" dirty="0" smtClean="0"/>
                        <a:t>; producción acuícola, su industrialización y comercialización</a:t>
                      </a:r>
                    </a:p>
                  </a:txBody>
                  <a:tcPr marL="121917" marR="121917" marT="45715" marB="45715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9619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b="0" dirty="0" smtClean="0"/>
                        <a:t>Actividad de comercialización que responde al balance alimentario municipal</a:t>
                      </a:r>
                      <a:endParaRPr lang="es-MX" sz="2000" b="0" dirty="0"/>
                    </a:p>
                  </a:txBody>
                  <a:tcPr marL="121917" marR="121917" marT="45715" marB="45715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6412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11379200" y="6537325"/>
            <a:ext cx="8128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CR" altLang="es-ES" sz="2000" b="1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011238" y="2022475"/>
            <a:ext cx="10391775" cy="15700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MX" sz="2400" dirty="0">
                <a:latin typeface="Arial" pitchFamily="34" charset="0"/>
              </a:rPr>
              <a:t>producción, transformación y/o comercialización de alimentos con destino fundamental al </a:t>
            </a:r>
            <a:r>
              <a:rPr lang="es-MX" sz="2400" b="1" dirty="0">
                <a:latin typeface="Arial" pitchFamily="34" charset="0"/>
              </a:rPr>
              <a:t>autoabastecimiento municipal</a:t>
            </a:r>
            <a:r>
              <a:rPr lang="es-MX" sz="2400" dirty="0">
                <a:latin typeface="Arial" pitchFamily="34" charset="0"/>
              </a:rPr>
              <a:t>. Está en función de un </a:t>
            </a:r>
            <a:r>
              <a:rPr lang="es-MX" sz="2400" b="1" dirty="0">
                <a:latin typeface="Arial" pitchFamily="34" charset="0"/>
              </a:rPr>
              <a:t>balance alimentario municipal </a:t>
            </a:r>
            <a:r>
              <a:rPr lang="es-MX" sz="2400" dirty="0">
                <a:latin typeface="Arial" pitchFamily="34" charset="0"/>
              </a:rPr>
              <a:t>de todos los productos y para todos los destinos, por la estructura de dirección administrativa que corresponda.</a:t>
            </a:r>
            <a:endParaRPr lang="es-ES" sz="2400" dirty="0">
              <a:latin typeface="Arial" pitchFamily="34" charset="0"/>
            </a:endParaRPr>
          </a:p>
        </p:txBody>
      </p:sp>
      <p:sp>
        <p:nvSpPr>
          <p:cNvPr id="9" name="8 Flecha abajo"/>
          <p:cNvSpPr/>
          <p:nvPr/>
        </p:nvSpPr>
        <p:spPr>
          <a:xfrm>
            <a:off x="8617527" y="1468574"/>
            <a:ext cx="1108364" cy="65116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00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mapa cuba act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149350"/>
            <a:ext cx="7772401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10 CuadroTexto"/>
          <p:cNvSpPr txBox="1">
            <a:spLocks noChangeArrowheads="1"/>
          </p:cNvSpPr>
          <p:nvPr/>
        </p:nvSpPr>
        <p:spPr bwMode="auto">
          <a:xfrm>
            <a:off x="430213" y="2397125"/>
            <a:ext cx="598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/>
              <a:t>(11)</a:t>
            </a:r>
          </a:p>
        </p:txBody>
      </p:sp>
      <p:sp>
        <p:nvSpPr>
          <p:cNvPr id="17413" name="11 CuadroTexto"/>
          <p:cNvSpPr txBox="1">
            <a:spLocks noChangeArrowheads="1"/>
          </p:cNvSpPr>
          <p:nvPr/>
        </p:nvSpPr>
        <p:spPr bwMode="auto">
          <a:xfrm>
            <a:off x="3892550" y="2327275"/>
            <a:ext cx="598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/>
              <a:t>(13)</a:t>
            </a:r>
          </a:p>
        </p:txBody>
      </p:sp>
      <p:sp>
        <p:nvSpPr>
          <p:cNvPr id="17414" name="12 CuadroTexto"/>
          <p:cNvSpPr txBox="1">
            <a:spLocks noChangeArrowheads="1"/>
          </p:cNvSpPr>
          <p:nvPr/>
        </p:nvSpPr>
        <p:spPr bwMode="auto">
          <a:xfrm>
            <a:off x="5043488" y="2673350"/>
            <a:ext cx="598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/>
              <a:t>(10)</a:t>
            </a:r>
          </a:p>
        </p:txBody>
      </p:sp>
      <p:sp>
        <p:nvSpPr>
          <p:cNvPr id="17415" name="13 CuadroTexto"/>
          <p:cNvSpPr txBox="1">
            <a:spLocks noChangeArrowheads="1"/>
          </p:cNvSpPr>
          <p:nvPr/>
        </p:nvSpPr>
        <p:spPr bwMode="auto">
          <a:xfrm>
            <a:off x="5694363" y="3200400"/>
            <a:ext cx="598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/>
              <a:t>(13)</a:t>
            </a:r>
          </a:p>
        </p:txBody>
      </p:sp>
      <p:sp>
        <p:nvSpPr>
          <p:cNvPr id="17416" name="14 CuadroTexto"/>
          <p:cNvSpPr txBox="1">
            <a:spLocks noChangeArrowheads="1"/>
          </p:cNvSpPr>
          <p:nvPr/>
        </p:nvSpPr>
        <p:spPr bwMode="auto">
          <a:xfrm>
            <a:off x="6151563" y="3587750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/>
              <a:t>(8)</a:t>
            </a:r>
          </a:p>
        </p:txBody>
      </p:sp>
      <p:sp>
        <p:nvSpPr>
          <p:cNvPr id="17417" name="15 CuadroTexto"/>
          <p:cNvSpPr txBox="1">
            <a:spLocks noChangeArrowheads="1"/>
          </p:cNvSpPr>
          <p:nvPr/>
        </p:nvSpPr>
        <p:spPr bwMode="auto">
          <a:xfrm>
            <a:off x="6734175" y="3851275"/>
            <a:ext cx="598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/>
              <a:t>(14)</a:t>
            </a:r>
          </a:p>
        </p:txBody>
      </p:sp>
      <p:sp>
        <p:nvSpPr>
          <p:cNvPr id="17418" name="16 CuadroTexto"/>
          <p:cNvSpPr txBox="1">
            <a:spLocks noChangeArrowheads="1"/>
          </p:cNvSpPr>
          <p:nvPr/>
        </p:nvSpPr>
        <p:spPr bwMode="auto">
          <a:xfrm>
            <a:off x="7038975" y="5237163"/>
            <a:ext cx="598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/>
              <a:t>(10)</a:t>
            </a:r>
          </a:p>
        </p:txBody>
      </p:sp>
      <p:sp>
        <p:nvSpPr>
          <p:cNvPr id="17419" name="17 CuadroTexto"/>
          <p:cNvSpPr txBox="1">
            <a:spLocks noChangeArrowheads="1"/>
          </p:cNvSpPr>
          <p:nvPr/>
        </p:nvSpPr>
        <p:spPr bwMode="auto">
          <a:xfrm>
            <a:off x="5694363" y="5459413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/>
              <a:t>(9)</a:t>
            </a:r>
          </a:p>
        </p:txBody>
      </p:sp>
      <p:sp>
        <p:nvSpPr>
          <p:cNvPr id="17420" name="18 CuadroTexto"/>
          <p:cNvSpPr txBox="1">
            <a:spLocks noChangeArrowheads="1"/>
          </p:cNvSpPr>
          <p:nvPr/>
        </p:nvSpPr>
        <p:spPr bwMode="auto">
          <a:xfrm>
            <a:off x="4683125" y="4946650"/>
            <a:ext cx="598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/>
              <a:t>(13)</a:t>
            </a:r>
          </a:p>
        </p:txBody>
      </p:sp>
      <p:sp>
        <p:nvSpPr>
          <p:cNvPr id="17421" name="19 CuadroTexto"/>
          <p:cNvSpPr txBox="1">
            <a:spLocks noChangeArrowheads="1"/>
          </p:cNvSpPr>
          <p:nvPr/>
        </p:nvSpPr>
        <p:spPr bwMode="auto">
          <a:xfrm>
            <a:off x="3630613" y="4129088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/>
              <a:t>(8)</a:t>
            </a:r>
          </a:p>
        </p:txBody>
      </p:sp>
      <p:sp>
        <p:nvSpPr>
          <p:cNvPr id="17422" name="20 CuadroTexto"/>
          <p:cNvSpPr txBox="1">
            <a:spLocks noChangeArrowheads="1"/>
          </p:cNvSpPr>
          <p:nvPr/>
        </p:nvSpPr>
        <p:spPr bwMode="auto">
          <a:xfrm>
            <a:off x="2840038" y="3851275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/>
              <a:t>(8)</a:t>
            </a:r>
          </a:p>
        </p:txBody>
      </p:sp>
      <p:sp>
        <p:nvSpPr>
          <p:cNvPr id="17423" name="21 CuadroTexto"/>
          <p:cNvSpPr txBox="1">
            <a:spLocks noChangeArrowheads="1"/>
          </p:cNvSpPr>
          <p:nvPr/>
        </p:nvSpPr>
        <p:spPr bwMode="auto">
          <a:xfrm>
            <a:off x="2798763" y="2216150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/>
              <a:t>(5)</a:t>
            </a:r>
          </a:p>
        </p:txBody>
      </p:sp>
      <p:sp>
        <p:nvSpPr>
          <p:cNvPr id="17424" name="22 CuadroTexto"/>
          <p:cNvSpPr txBox="1">
            <a:spLocks noChangeArrowheads="1"/>
          </p:cNvSpPr>
          <p:nvPr/>
        </p:nvSpPr>
        <p:spPr bwMode="auto">
          <a:xfrm>
            <a:off x="2147888" y="3602038"/>
            <a:ext cx="598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/>
              <a:t>(12)</a:t>
            </a:r>
          </a:p>
        </p:txBody>
      </p:sp>
      <p:sp>
        <p:nvSpPr>
          <p:cNvPr id="17425" name="23 CuadroTexto"/>
          <p:cNvSpPr txBox="1">
            <a:spLocks noChangeArrowheads="1"/>
          </p:cNvSpPr>
          <p:nvPr/>
        </p:nvSpPr>
        <p:spPr bwMode="auto">
          <a:xfrm>
            <a:off x="1606550" y="417036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/>
              <a:t>(1)</a:t>
            </a:r>
          </a:p>
        </p:txBody>
      </p:sp>
      <p:sp>
        <p:nvSpPr>
          <p:cNvPr id="17426" name="24 CuadroTexto"/>
          <p:cNvSpPr txBox="1">
            <a:spLocks noChangeArrowheads="1"/>
          </p:cNvSpPr>
          <p:nvPr/>
        </p:nvSpPr>
        <p:spPr bwMode="auto">
          <a:xfrm>
            <a:off x="1954213" y="2092325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/>
              <a:t>(7)</a:t>
            </a:r>
          </a:p>
        </p:txBody>
      </p:sp>
      <p:sp>
        <p:nvSpPr>
          <p:cNvPr id="17427" name="25 CuadroTexto"/>
          <p:cNvSpPr txBox="1">
            <a:spLocks noChangeArrowheads="1"/>
          </p:cNvSpPr>
          <p:nvPr/>
        </p:nvSpPr>
        <p:spPr bwMode="auto">
          <a:xfrm>
            <a:off x="1274763" y="2286000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/>
              <a:t>(6)</a:t>
            </a:r>
          </a:p>
        </p:txBody>
      </p:sp>
      <p:graphicFrame>
        <p:nvGraphicFramePr>
          <p:cNvPr id="27" name="26 Tabla"/>
          <p:cNvGraphicFramePr>
            <a:graphicFrameLocks noGrp="1"/>
          </p:cNvGraphicFramePr>
          <p:nvPr/>
        </p:nvGraphicFramePr>
        <p:xfrm>
          <a:off x="7620000" y="849313"/>
          <a:ext cx="2216150" cy="5576887"/>
        </p:xfrm>
        <a:graphic>
          <a:graphicData uri="http://schemas.openxmlformats.org/drawingml/2006/table">
            <a:tbl>
              <a:tblPr/>
              <a:tblGrid>
                <a:gridCol w="2216150">
                  <a:extLst>
                    <a:ext uri="{9D8B030D-6E8A-4147-A177-3AD203B41FA5}"/>
                  </a:extLst>
                </a:gridCol>
              </a:tblGrid>
              <a:tr h="5576887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Los Palacios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Matanzas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Limonar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Los Arabos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Colón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Martí 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Calimete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Unión de Reyes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Aguada 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Cumanayagua</a:t>
                      </a: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Placetas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Remedios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Santo Domingo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Cabaiguán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Taguasco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Jatibonico</a:t>
                      </a: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Bolivia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Majagua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Venezuela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12" marR="30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8" name="27 Tabla"/>
          <p:cNvGraphicFramePr>
            <a:graphicFrameLocks noGrp="1"/>
          </p:cNvGraphicFramePr>
          <p:nvPr/>
        </p:nvGraphicFramePr>
        <p:xfrm>
          <a:off x="9942513" y="1163638"/>
          <a:ext cx="2179637" cy="5576887"/>
        </p:xfrm>
        <a:graphic>
          <a:graphicData uri="http://schemas.openxmlformats.org/drawingml/2006/table">
            <a:tbl>
              <a:tblPr/>
              <a:tblGrid>
                <a:gridCol w="2179637">
                  <a:extLst>
                    <a:ext uri="{9D8B030D-6E8A-4147-A177-3AD203B41FA5}"/>
                  </a:extLst>
                </a:gridCol>
              </a:tblGrid>
              <a:tr h="5576887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Vertientes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Minas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Esmeralda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Céspedes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Camagüey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Puerto Padre 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</a:pPr>
                      <a:r>
                        <a:rPr lang="es-ES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Jiguaní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Rio Cauto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</a:pPr>
                      <a:r>
                        <a:rPr lang="es-ES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Yara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Banes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Frank País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Urbano </a:t>
                      </a:r>
                      <a:r>
                        <a:rPr lang="es-ES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Noris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</a:pPr>
                      <a:r>
                        <a:rPr lang="es-ES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Báguano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Calixto García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Cueto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Songo la Maya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Contramaestre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San Antonio del Sur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18" marR="309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4" name="Rectángulo 9"/>
          <p:cNvSpPr/>
          <p:nvPr/>
        </p:nvSpPr>
        <p:spPr>
          <a:xfrm>
            <a:off x="206375" y="158750"/>
            <a:ext cx="10668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Municipios que conforman sistema empresarial agroindustrial municipal</a:t>
            </a:r>
            <a:endParaRPr lang="es-ES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4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9"/>
          <p:cNvSpPr/>
          <p:nvPr/>
        </p:nvSpPr>
        <p:spPr>
          <a:xfrm>
            <a:off x="288925" y="76200"/>
            <a:ext cx="10668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PROGRAMAS </a:t>
            </a:r>
            <a:r>
              <a:rPr lang="es-MX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DE DESARROLLO VINCULADOS A LA LEY SSAN</a:t>
            </a:r>
            <a:endParaRPr lang="es-ES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7813" y="512763"/>
            <a:ext cx="8478837" cy="6248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s-MX" sz="2000" dirty="0"/>
              <a:t>Programa porcino. </a:t>
            </a:r>
            <a:endParaRPr lang="es-ES" sz="2000" dirty="0"/>
          </a:p>
          <a:p>
            <a:pPr marL="342900" indent="-342900">
              <a:defRPr/>
            </a:pPr>
            <a:r>
              <a:rPr lang="es-MX" sz="2000" dirty="0"/>
              <a:t>Programa avícola. </a:t>
            </a:r>
            <a:endParaRPr lang="es-ES" sz="2000" dirty="0"/>
          </a:p>
          <a:p>
            <a:pPr marL="342900" indent="-342900">
              <a:defRPr/>
            </a:pPr>
            <a:r>
              <a:rPr lang="es-MX" sz="2000" dirty="0"/>
              <a:t>Programa de ganadería bovina. </a:t>
            </a:r>
            <a:endParaRPr lang="es-ES" sz="2000" dirty="0"/>
          </a:p>
          <a:p>
            <a:pPr marL="342900" indent="-342900">
              <a:defRPr/>
            </a:pPr>
            <a:r>
              <a:rPr lang="es-MX" sz="2000" dirty="0"/>
              <a:t>Programa de alimento animal (Plantas proteicas). </a:t>
            </a:r>
          </a:p>
          <a:p>
            <a:pPr marL="342900" indent="-342900">
              <a:defRPr/>
            </a:pPr>
            <a:r>
              <a:rPr lang="es-MX" sz="2000" dirty="0"/>
              <a:t>Programa de arroz. </a:t>
            </a:r>
            <a:endParaRPr lang="es-ES" sz="2000" dirty="0"/>
          </a:p>
          <a:p>
            <a:pPr marL="342900" indent="-342900">
              <a:defRPr/>
            </a:pPr>
            <a:r>
              <a:rPr lang="es-MX" sz="2000" dirty="0"/>
              <a:t>Programa de granos (incluye frijol, garbanzos, maíz, sorgo y soya).</a:t>
            </a:r>
          </a:p>
          <a:p>
            <a:pPr marL="342900" indent="-342900">
              <a:defRPr/>
            </a:pPr>
            <a:r>
              <a:rPr lang="es-MX" sz="2000" dirty="0"/>
              <a:t>Programa de viandas.</a:t>
            </a:r>
            <a:endParaRPr lang="es-ES" sz="2000" dirty="0"/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s-MX" sz="2000" dirty="0"/>
              <a:t>Programa de papa, malanga y boniato. </a:t>
            </a:r>
            <a:endParaRPr lang="es-ES" sz="2000" dirty="0"/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s-MX" sz="2000" dirty="0"/>
              <a:t>Programa de yuca.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s-MX" sz="2000" b="1" dirty="0"/>
              <a:t>Programa de plátano </a:t>
            </a:r>
            <a:r>
              <a:rPr lang="es-MX" sz="2000" b="1" dirty="0" err="1"/>
              <a:t>extradenso</a:t>
            </a:r>
            <a:r>
              <a:rPr lang="es-MX" sz="2000" b="1" dirty="0"/>
              <a:t>.</a:t>
            </a:r>
            <a:r>
              <a:rPr lang="es-MX" sz="2000" dirty="0"/>
              <a:t> </a:t>
            </a:r>
          </a:p>
          <a:p>
            <a:pPr marL="342900" indent="-342900">
              <a:defRPr/>
            </a:pPr>
            <a:r>
              <a:rPr lang="es-MX" sz="2000" dirty="0"/>
              <a:t>Programa de </a:t>
            </a:r>
            <a:r>
              <a:rPr lang="es-MX" sz="2000" dirty="0" err="1"/>
              <a:t>Bioproductos</a:t>
            </a:r>
            <a:r>
              <a:rPr lang="es-MX" sz="2000" b="1" dirty="0"/>
              <a:t>. </a:t>
            </a:r>
          </a:p>
          <a:p>
            <a:pPr marL="342900" indent="-342900">
              <a:defRPr/>
            </a:pPr>
            <a:r>
              <a:rPr lang="es-MX" sz="2000" dirty="0"/>
              <a:t>Programa de medicamentos de uso veterinario (incluidos los de origen natural). </a:t>
            </a:r>
          </a:p>
          <a:p>
            <a:pPr marL="342900" indent="-342900">
              <a:defRPr/>
            </a:pPr>
            <a:r>
              <a:rPr lang="es-MX" sz="2000" dirty="0"/>
              <a:t>Programa de hortalizas y condimentos.</a:t>
            </a:r>
            <a:endParaRPr lang="es-ES" sz="2000" dirty="0"/>
          </a:p>
          <a:p>
            <a:pPr marL="342900" indent="-342900">
              <a:defRPr/>
            </a:pPr>
            <a:r>
              <a:rPr lang="es-MX" sz="2000" dirty="0"/>
              <a:t>Programa de cítricos y frutales.</a:t>
            </a:r>
            <a:endParaRPr lang="es-ES" sz="2000" dirty="0"/>
          </a:p>
          <a:p>
            <a:pPr marL="342900" indent="-342900">
              <a:defRPr/>
            </a:pPr>
            <a:r>
              <a:rPr lang="es-MX" sz="2000" dirty="0"/>
              <a:t>Programa de Agricultura Urbana, Suburbana y Familiar.</a:t>
            </a:r>
            <a:endParaRPr lang="es-ES" sz="2000" dirty="0"/>
          </a:p>
          <a:p>
            <a:pPr marL="342900" indent="-342900">
              <a:defRPr/>
            </a:pPr>
            <a:r>
              <a:rPr lang="es-MX" sz="2000" dirty="0"/>
              <a:t>Programa de suelos.</a:t>
            </a:r>
            <a:r>
              <a:rPr lang="es-MX" sz="2000" b="1" dirty="0"/>
              <a:t> </a:t>
            </a:r>
          </a:p>
          <a:p>
            <a:pPr marL="342900" indent="-342900">
              <a:defRPr/>
            </a:pPr>
            <a:r>
              <a:rPr lang="es-MX" sz="2000" dirty="0"/>
              <a:t>Programa de apicultura.</a:t>
            </a:r>
            <a:endParaRPr lang="es-ES" sz="2000" dirty="0"/>
          </a:p>
          <a:p>
            <a:pPr marL="342900" indent="-342900">
              <a:defRPr/>
            </a:pPr>
            <a:r>
              <a:rPr lang="es-MX" sz="2000" dirty="0"/>
              <a:t>Programa de ganado menor. </a:t>
            </a:r>
            <a:endParaRPr lang="es-ES" sz="2000" dirty="0"/>
          </a:p>
          <a:p>
            <a:pPr marL="342900" indent="-342900">
              <a:defRPr/>
            </a:pPr>
            <a:r>
              <a:rPr lang="es-MX" sz="2000" dirty="0"/>
              <a:t>Programa de acuicultura.</a:t>
            </a:r>
          </a:p>
          <a:p>
            <a:pPr marL="342900" indent="-342900">
              <a:defRPr/>
            </a:pPr>
            <a:r>
              <a:rPr lang="es-MX" sz="2000" dirty="0"/>
              <a:t>Programa de ingeniería agrícola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7484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upo 20"/>
          <p:cNvGrpSpPr>
            <a:grpSpLocks/>
          </p:cNvGrpSpPr>
          <p:nvPr/>
        </p:nvGrpSpPr>
        <p:grpSpPr bwMode="auto">
          <a:xfrm>
            <a:off x="2095500" y="5551488"/>
            <a:ext cx="1924050" cy="920750"/>
            <a:chOff x="2912003" y="1898571"/>
            <a:chExt cx="1745162" cy="2462451"/>
          </a:xfrm>
        </p:grpSpPr>
        <p:sp>
          <p:nvSpPr>
            <p:cNvPr id="19463" name="Rectángulo 21"/>
            <p:cNvSpPr>
              <a:spLocks noChangeArrowheads="1"/>
            </p:cNvSpPr>
            <p:nvPr/>
          </p:nvSpPr>
          <p:spPr bwMode="auto">
            <a:xfrm>
              <a:off x="2922083" y="1907062"/>
              <a:ext cx="1735082" cy="2453960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E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464" name="Rectángulo 23"/>
            <p:cNvSpPr>
              <a:spLocks noChangeArrowheads="1"/>
            </p:cNvSpPr>
            <p:nvPr/>
          </p:nvSpPr>
          <p:spPr bwMode="auto">
            <a:xfrm>
              <a:off x="2912003" y="1898571"/>
              <a:ext cx="1735083" cy="658067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E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7" name="15 CuadroTexto"/>
          <p:cNvSpPr txBox="1"/>
          <p:nvPr/>
        </p:nvSpPr>
        <p:spPr>
          <a:xfrm>
            <a:off x="569913" y="158750"/>
            <a:ext cx="92741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RETOS</a:t>
            </a:r>
            <a:endParaRPr lang="es-E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13 Conector recto"/>
          <p:cNvCxnSpPr/>
          <p:nvPr/>
        </p:nvCxnSpPr>
        <p:spPr>
          <a:xfrm flipV="1">
            <a:off x="304800" y="858838"/>
            <a:ext cx="9920288" cy="1428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11 CuadroTexto"/>
          <p:cNvSpPr txBox="1">
            <a:spLocks noChangeArrowheads="1"/>
          </p:cNvSpPr>
          <p:nvPr/>
        </p:nvSpPr>
        <p:spPr bwMode="auto">
          <a:xfrm>
            <a:off x="442913" y="1011238"/>
            <a:ext cx="11056937" cy="58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es-ES" sz="2400">
                <a:latin typeface="Arial" panose="020B0604020202020204" pitchFamily="34" charset="0"/>
              </a:rPr>
              <a:t>Creación de capacidades en todos los actores que participan: ministerios, empresarios, autoridades de gobierno.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es-ES" sz="2400">
                <a:latin typeface="Arial" panose="020B0604020202020204" pitchFamily="34" charset="0"/>
              </a:rPr>
              <a:t>Proceso de ajuste de la planificación hasta nivel local.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es-ES" sz="2400">
                <a:latin typeface="Arial" panose="020B0604020202020204" pitchFamily="34" charset="0"/>
              </a:rPr>
              <a:t>Modificación de las relaciones de coordinación y subordinación: aprender a trabajar desde y para el espacio municipal.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es-ES" sz="2400">
                <a:latin typeface="Arial" panose="020B0604020202020204" pitchFamily="34" charset="0"/>
              </a:rPr>
              <a:t>Aprovechamiento de todas las capacidades a nivel local: productivas, de servicio, de ciencia e innovación, económico-financieras, en función de los sistemas alimentarios locales.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es-ES" sz="2400">
                <a:latin typeface="Arial" panose="020B0604020202020204" pitchFamily="34" charset="0"/>
              </a:rPr>
              <a:t>Generalizar un modelo de gestión económica que permita una mejor gestión de la tierra y las personas.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es-ES" sz="2400">
                <a:latin typeface="Arial" panose="020B0604020202020204" pitchFamily="34" charset="0"/>
              </a:rPr>
              <a:t>Perfeccionar los mecanismos para el cumplimiento y control de las funciones estatales: incrementar el control de la tierra y la masa ganadera.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es-ES" sz="2400">
                <a:latin typeface="Arial" panose="020B0604020202020204" pitchFamily="34" charset="0"/>
              </a:rPr>
              <a:t>Implementar los programas productivos del Plan SAN.</a:t>
            </a:r>
          </a:p>
        </p:txBody>
      </p:sp>
    </p:spTree>
    <p:extLst>
      <p:ext uri="{BB962C8B-B14F-4D97-AF65-F5344CB8AC3E}">
        <p14:creationId xmlns:p14="http://schemas.microsoft.com/office/powerpoint/2010/main" val="53418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71600" y="188226"/>
            <a:ext cx="10460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SITUACIÓN DE LOS INSUMOS EN LA AGRICULTURA</a:t>
            </a:r>
            <a:endParaRPr lang="es-MX" sz="2800" dirty="0"/>
          </a:p>
        </p:txBody>
      </p:sp>
      <p:sp>
        <p:nvSpPr>
          <p:cNvPr id="5" name="Rectángulo 4"/>
          <p:cNvSpPr/>
          <p:nvPr/>
        </p:nvSpPr>
        <p:spPr>
          <a:xfrm>
            <a:off x="273101" y="994910"/>
            <a:ext cx="11559235" cy="5620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partir de la no disponibilidad de financiamientos provoca que no se puedan adquirir todos los insumos necesarios: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Combustible diésel: </a:t>
            </a:r>
            <a:r>
              <a:rPr lang="es-E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trabaja con el 40 % de la demanda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Fertilizantes: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 ha podido disponer del 4 % de la demanda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Alimento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animal: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 ha recibido el 20 % de la demanda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Financiamientos para mercado mayorista: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se ha podido disponer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financiamiento para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la compra de insumos imprescindibles en el mercado interno y la Industria Nacional de envases, botas, lima, machetes entre otros insumos básicos para el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productor.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3101" y="0"/>
            <a:ext cx="11559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Situación del uso y entrega de la Tierra</a:t>
            </a:r>
            <a:endParaRPr lang="es-MX" sz="2800" dirty="0"/>
          </a:p>
        </p:txBody>
      </p:sp>
      <p:sp>
        <p:nvSpPr>
          <p:cNvPr id="7" name="Rectángulo 6"/>
          <p:cNvSpPr/>
          <p:nvPr/>
        </p:nvSpPr>
        <p:spPr>
          <a:xfrm>
            <a:off x="273101" y="433540"/>
            <a:ext cx="1159778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Superficie total: 10 millones 988 mil 401 hectáreas.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Agrícola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: 6 millones 300 mil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175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Prioridades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para la entrega de tierras ociosas en usufructo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Disminuir las áreas ociosas o deficientemente explotadas mediante su entrega en usufructo y los colectivos laborales.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Como opción de empleo a los jóvenes con prioridad los que se licencian del servicio militar activo a más de mil 800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Los organismos de la Administración Central del Estado para autoconsumo de sus trabajadores y familiares.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Productores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con buenos resultados hasta alcanzar el límite máximo de áreas a entregar en usufructo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 el Ejército Juvenil del Trabajo.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 las áreas de uso colectivo de las Cooperativas de Créditos y Servicios.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Prioridad en los trámites de herencia de la tierra y bienes agropecuarios.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trabaja en la propuesta de la política y anteproyecto de la Ley de Tierra que modifica los procedimientos establecidos.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MX" sz="2400" dirty="0"/>
          </a:p>
          <a:p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3101" y="188226"/>
            <a:ext cx="11559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ESTRUCTURA</a:t>
            </a:r>
            <a:endParaRPr lang="es-MX" sz="2800" dirty="0"/>
          </a:p>
        </p:txBody>
      </p:sp>
      <p:sp>
        <p:nvSpPr>
          <p:cNvPr id="5" name="Rectángulo 4"/>
          <p:cNvSpPr/>
          <p:nvPr/>
        </p:nvSpPr>
        <p:spPr>
          <a:xfrm>
            <a:off x="273101" y="711446"/>
            <a:ext cx="11559235" cy="6417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Estructura Estatal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Reducir personal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indirecto Año 2021 un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%, Año 2023 entre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15-20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Fortalecer el municipio, concretar la producción de alimentos y la implementación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Ley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148 (Ley de Soberanía Alimentaria y Seguridad Alimentaria y Nutricional, Decreto 67)</a:t>
            </a:r>
          </a:p>
          <a:p>
            <a:pPr marL="457200" lvl="0" indent="-4572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Incluir dos funciones más (14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): Agricultura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Urbana, Suburbana y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Familiar y Comercialización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Estructura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Empresarial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Oficina Central de las OSDE, promedio 69 personas (anteriormente 120 promedio)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Propuesta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30 personas promedio.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Reordenado 29 mil 495 trabajadores de las áreas de regulación y control.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han creado 24 empresas filiales y se han reordenado 600 UEB.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0532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3101" y="26861"/>
            <a:ext cx="11559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ESTRUCTURA</a:t>
            </a:r>
            <a:endParaRPr lang="es-MX" sz="2800" dirty="0"/>
          </a:p>
        </p:txBody>
      </p:sp>
      <p:sp>
        <p:nvSpPr>
          <p:cNvPr id="5" name="Rectángulo 4"/>
          <p:cNvSpPr/>
          <p:nvPr/>
        </p:nvSpPr>
        <p:spPr>
          <a:xfrm>
            <a:off x="273101" y="404099"/>
            <a:ext cx="11559235" cy="976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400" b="1" dirty="0"/>
              <a:t>Total de Trabajadores del Sistema de la </a:t>
            </a:r>
            <a:r>
              <a:rPr lang="es-ES" sz="2400" b="1" dirty="0" smtClean="0"/>
              <a:t>Agricultura</a:t>
            </a:r>
          </a:p>
          <a:p>
            <a:pPr algn="just">
              <a:lnSpc>
                <a:spcPct val="114000"/>
              </a:lnSpc>
            </a:pPr>
            <a:endParaRPr lang="es-MX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61" y="927319"/>
            <a:ext cx="6153223" cy="171805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05961" y="2428546"/>
            <a:ext cx="11597780" cy="4302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</a:rPr>
              <a:t>De esta fuerza el 15% son jóvenes</a:t>
            </a:r>
            <a:r>
              <a:rPr lang="es-E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anose="020B0604020202020204" pitchFamily="34" charset="0"/>
              </a:rPr>
              <a:t>Según datos de la ONEI  el 15 % de la población en edad laboral vive en zonas rurales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se cuenta con 324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Se han reordenado 29 mil 495 trabajadores de las áreas de regulación y control de las empresas disminuyendo a menos del 20% del total del personal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indirecto.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Se han constituido 2 mil 822 colectivos de diferentes sistemas productivos que agrupan a 26 mil 948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trabajadores.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Se identificaron en total 61 empresas y 530 UEB en 148 municipios con posibilidades de ser traspasadas a la gestión del municipio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7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3101" y="188226"/>
            <a:ext cx="11559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PROGRAMA AVÍCOLA</a:t>
            </a:r>
            <a:endParaRPr lang="es-MX" sz="2800" dirty="0"/>
          </a:p>
        </p:txBody>
      </p:sp>
      <p:sp>
        <p:nvSpPr>
          <p:cNvPr id="7" name="Rectángulo 6"/>
          <p:cNvSpPr/>
          <p:nvPr/>
        </p:nvSpPr>
        <p:spPr>
          <a:xfrm>
            <a:off x="273101" y="576975"/>
            <a:ext cx="11597780" cy="6629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>Principal afectación la falta de alimento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promedio diario de producción de huevos ha decaído de 5 millones diarios en 2020 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2,2 millones por la situación de falta de pienso.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cuenta con una masa de 2.9 millones de gallinas ponedoras</a:t>
            </a:r>
          </a:p>
          <a:p>
            <a:pPr lvl="0"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Perspectiva de terminar el año 2023.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Remplazar el 35% (900 mil animales) terminar misma masa.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En el año 2024 reemplazar toda la masa 2do ciclo, terminar el año con 6 millones de ponedoras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Acciones para recuperar el programa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Gestión eficiente de la fuerza de trabajo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Hasta la fecha se han constituido 427 colectivos agropecuarios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Asignación de financiamientos para la compra de insumos como desinfectantes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alambres, jaulas, PPA incubadoras y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nacedoras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conveniado con los productores 284 mil 815 aves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semirústicas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Producción de alimentos en el país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3101" y="188226"/>
            <a:ext cx="11559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PROGRAMA PORCINO</a:t>
            </a:r>
            <a:endParaRPr lang="es-MX" sz="2800" dirty="0"/>
          </a:p>
        </p:txBody>
      </p:sp>
      <p:sp>
        <p:nvSpPr>
          <p:cNvPr id="7" name="Rectángulo 6"/>
          <p:cNvSpPr/>
          <p:nvPr/>
        </p:nvSpPr>
        <p:spPr>
          <a:xfrm>
            <a:off x="273101" y="711446"/>
            <a:ext cx="11597780" cy="5986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una producción total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carne de cerdo de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199 mil 700 toneladas en el año 2017,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cifras cayeron en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año 2022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 16 mil 500 toneladas de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producción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Los alimentos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para los cerdos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disminuyeron desde el año 2018 hasta la fecha entregándose solo el 14 %.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por esta causa ha decrecido la cantidad de reproductoras de 96 mil 200 en 2018 a 35 mil 892 el pasado año, afectándose la base del desarrollo del Programa Porcino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4000"/>
              </a:lnSpc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Proyecciones para la recuperación del Programa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Porcino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Incrementar la siembra y cosecha de alimento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animal en el país.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Potenciar el programa de siembra y cosecha de soya para garantizar parte de la proteína necesaria.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Garantía de los piensos iniciadores para los próximos 6 meses.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Recomenzar el programa de crecimiento de reproductoras en el próximo año.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Continuar la recuperación de los Centros Multiplicadores y Unidades de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Crías.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3101" y="188226"/>
            <a:ext cx="11559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PROGRAMA DE GRANOS</a:t>
            </a:r>
            <a:endParaRPr lang="es-MX" sz="2800" dirty="0"/>
          </a:p>
        </p:txBody>
      </p:sp>
      <p:sp>
        <p:nvSpPr>
          <p:cNvPr id="7" name="Rectángulo 6"/>
          <p:cNvSpPr/>
          <p:nvPr/>
        </p:nvSpPr>
        <p:spPr>
          <a:xfrm>
            <a:off x="273101" y="603869"/>
            <a:ext cx="1159778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Frijol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Se llegaron a entregar para la canasta básica más de 50 mil toneladas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 partir de la falta de insumos decrece la producción hasta un 9 % de lo logrado en el año 2016 que fue el de mayor producción.</a:t>
            </a:r>
          </a:p>
          <a:p>
            <a:pPr algn="just">
              <a:lnSpc>
                <a:spcPct val="114000"/>
              </a:lnSpc>
            </a:pPr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Maíz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Se llegaron a producir más de 400 mil toneladas en el año 2016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Por la falta de insumos ha decrecido la producción hasta un 30 % de lo logrado</a:t>
            </a:r>
          </a:p>
          <a:p>
            <a:pPr algn="just">
              <a:lnSpc>
                <a:spcPct val="114000"/>
              </a:lnSpc>
            </a:pPr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Arroz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Se llegaron a producir de arroz consumo más de 300 mil toneladas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Ante la falta de insumo decrece la producción hasta un 10 % de lo logrado</a:t>
            </a:r>
          </a:p>
          <a:p>
            <a:pPr algn="just">
              <a:lnSpc>
                <a:spcPct val="114000"/>
              </a:lnSpc>
            </a:pPr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Medidas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Incrementar el área bajo riego dedicada a los granos en un 35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Incrementar el rendimiento utilizando variedades e híbridos más 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productivos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con la inversión extranjera y proyectos de colaboración para adquirir financiamientos.</a:t>
            </a: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5122" y="4430618"/>
            <a:ext cx="11559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Tierras para alimento animal</a:t>
            </a:r>
            <a:endParaRPr lang="es-MX" sz="2800" dirty="0"/>
          </a:p>
        </p:txBody>
      </p:sp>
      <p:sp>
        <p:nvSpPr>
          <p:cNvPr id="7" name="Rectángulo 6"/>
          <p:cNvSpPr/>
          <p:nvPr/>
        </p:nvSpPr>
        <p:spPr>
          <a:xfrm>
            <a:off x="282066" y="5086222"/>
            <a:ext cx="11597780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La entrega de tierra para la producción de alimento porcino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demanda 50 mil 430 hectáreas de tierra para producir el 60% de la materia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prima, de ellas ya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están entregadas 31 mil 507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hectáreas.</a:t>
            </a: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32765" y="116507"/>
            <a:ext cx="11559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PROGRAMA DE </a:t>
            </a:r>
            <a:r>
              <a:rPr lang="es-ES" sz="2800" b="1" dirty="0" smtClean="0"/>
              <a:t>CAFÉ</a:t>
            </a:r>
            <a:endParaRPr lang="es-MX" sz="2800" dirty="0"/>
          </a:p>
        </p:txBody>
      </p:sp>
      <p:sp>
        <p:nvSpPr>
          <p:cNvPr id="6" name="Rectángulo 5"/>
          <p:cNvSpPr/>
          <p:nvPr/>
        </p:nvSpPr>
        <p:spPr>
          <a:xfrm>
            <a:off x="426577" y="639727"/>
            <a:ext cx="11597780" cy="342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demanda para satisfacer la canasta básica y los consumos internos es de 24 mil toneladas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el año 2023 se estiman producir unas 9 mil toneladas el 38 % de la demanda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El programa hasta el 2030 prevé lograr alcanzar 30 mil toneladas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Se trabaja con nuevos clones, este año se sembrarán mas de mil hectáreas nuevas.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Priorizar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innovación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tecnológica con la selección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9 mil productores en 28 mil hectáreas y el fortalecimiento del Programa de café en el Llano incorporando nuevos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productores.</a:t>
            </a: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8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8"/>
          <p:cNvSpPr>
            <a:spLocks noChangeArrowheads="1"/>
          </p:cNvSpPr>
          <p:nvPr/>
        </p:nvSpPr>
        <p:spPr bwMode="auto">
          <a:xfrm>
            <a:off x="469599" y="1927932"/>
            <a:ext cx="74384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sz="2800" dirty="0"/>
              <a:t>Es la Plataforma Nacional para alcanzar una plena Seguridad Alimentaria Soberana, como aporte estratégico a la Seguridad Nacional. </a:t>
            </a:r>
          </a:p>
        </p:txBody>
      </p:sp>
      <p:sp>
        <p:nvSpPr>
          <p:cNvPr id="24" name="CuadroTexto 9"/>
          <p:cNvSpPr txBox="1">
            <a:spLocks noChangeArrowheads="1"/>
          </p:cNvSpPr>
          <p:nvPr/>
        </p:nvSpPr>
        <p:spPr bwMode="auto">
          <a:xfrm>
            <a:off x="8215007" y="1964258"/>
            <a:ext cx="3425588" cy="1569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sz="2400" dirty="0"/>
              <a:t>Constituye la sombrilla para el desarrollo agroalimentario de Cuba</a:t>
            </a:r>
          </a:p>
        </p:txBody>
      </p:sp>
      <p:sp>
        <p:nvSpPr>
          <p:cNvPr id="25" name="CuadroTexto 6"/>
          <p:cNvSpPr txBox="1">
            <a:spLocks noChangeArrowheads="1"/>
          </p:cNvSpPr>
          <p:nvPr/>
        </p:nvSpPr>
        <p:spPr bwMode="auto">
          <a:xfrm>
            <a:off x="827773" y="4459460"/>
            <a:ext cx="715501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s-ES" sz="2400" b="1" dirty="0">
                <a:latin typeface="Arial" charset="0"/>
                <a:cs typeface="Arial" charset="0"/>
              </a:rPr>
              <a:t>De las proyecciones para el desarrollo de la producción de alimentos en el ámbito socio-económico cultural, de la transformación, y comercialización hasta el consumidor final</a:t>
            </a:r>
          </a:p>
        </p:txBody>
      </p:sp>
      <p:sp>
        <p:nvSpPr>
          <p:cNvPr id="26" name="CuadroTexto 11"/>
          <p:cNvSpPr txBox="1">
            <a:spLocks noChangeArrowheads="1"/>
          </p:cNvSpPr>
          <p:nvPr/>
        </p:nvSpPr>
        <p:spPr bwMode="auto">
          <a:xfrm>
            <a:off x="469600" y="827467"/>
            <a:ext cx="11336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sz="2400" b="1" dirty="0"/>
              <a:t>¿Qué es el Plan de Soberanía Alimentaria y Educación Nutricional de Cuba?</a:t>
            </a:r>
          </a:p>
        </p:txBody>
      </p:sp>
      <p:sp>
        <p:nvSpPr>
          <p:cNvPr id="27" name="Flecha curvada hacia abajo 11"/>
          <p:cNvSpPr/>
          <p:nvPr/>
        </p:nvSpPr>
        <p:spPr>
          <a:xfrm rot="6655795">
            <a:off x="8949107" y="4157297"/>
            <a:ext cx="1957388" cy="1507602"/>
          </a:xfrm>
          <a:prstGeom prst="curvedDownArrow">
            <a:avLst>
              <a:gd name="adj1" fmla="val 10397"/>
              <a:gd name="adj2" fmla="val 50000"/>
              <a:gd name="adj3" fmla="val 25000"/>
            </a:avLst>
          </a:prstGeom>
          <a:solidFill>
            <a:srgbClr val="0000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8" name="CuadroTexto 13"/>
          <p:cNvSpPr txBox="1">
            <a:spLocks noChangeArrowheads="1"/>
          </p:cNvSpPr>
          <p:nvPr/>
        </p:nvSpPr>
        <p:spPr bwMode="auto">
          <a:xfrm>
            <a:off x="8392244" y="4059350"/>
            <a:ext cx="995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sz="2000" b="1" dirty="0"/>
              <a:t>BASE </a:t>
            </a:r>
          </a:p>
        </p:txBody>
      </p:sp>
    </p:spTree>
    <p:extLst>
      <p:ext uri="{BB962C8B-B14F-4D97-AF65-F5344CB8AC3E}">
        <p14:creationId xmlns:p14="http://schemas.microsoft.com/office/powerpoint/2010/main" val="35501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2040</Words>
  <Application>Microsoft Office PowerPoint</Application>
  <PresentationFormat>Panorámica</PresentationFormat>
  <Paragraphs>249</Paragraphs>
  <Slides>20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Cambria</vt:lpstr>
      <vt:lpstr>MS Mincho</vt:lpstr>
      <vt:lpstr>Times New Roman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Ley 148/2022 “Ley de Soberanía Alimentaria y Seguridad Alimentaria y Nutricional”    Decreto 67/2022 “Reglamento de la Ley de Soberanía Alimentaria y Seguridad Alimentaria y Nutricional”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Velazco Betancourt</dc:creator>
  <cp:lastModifiedBy>Fernando Velazco Betancourt</cp:lastModifiedBy>
  <cp:revision>18</cp:revision>
  <cp:lastPrinted>2023-10-26T14:57:59Z</cp:lastPrinted>
  <dcterms:created xsi:type="dcterms:W3CDTF">2023-10-23T17:46:10Z</dcterms:created>
  <dcterms:modified xsi:type="dcterms:W3CDTF">2023-10-26T15:01:44Z</dcterms:modified>
</cp:coreProperties>
</file>