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6" r:id="rId3"/>
    <p:sldId id="322" r:id="rId4"/>
    <p:sldId id="349" r:id="rId5"/>
    <p:sldId id="321" r:id="rId6"/>
    <p:sldId id="335" r:id="rId7"/>
    <p:sldId id="325" r:id="rId8"/>
    <p:sldId id="279" r:id="rId9"/>
    <p:sldId id="284" r:id="rId10"/>
    <p:sldId id="342" r:id="rId11"/>
    <p:sldId id="340" r:id="rId12"/>
    <p:sldId id="352" r:id="rId13"/>
    <p:sldId id="356" r:id="rId14"/>
    <p:sldId id="347" r:id="rId15"/>
    <p:sldId id="346" r:id="rId16"/>
    <p:sldId id="301" r:id="rId17"/>
    <p:sldId id="336" r:id="rId18"/>
    <p:sldId id="302" r:id="rId19"/>
    <p:sldId id="354" r:id="rId20"/>
    <p:sldId id="337" r:id="rId21"/>
    <p:sldId id="339" r:id="rId22"/>
    <p:sldId id="345" r:id="rId23"/>
    <p:sldId id="344" r:id="rId24"/>
    <p:sldId id="353" r:id="rId25"/>
    <p:sldId id="357" r:id="rId26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99F2F-55E5-4E25-AB61-7ED9804ED79C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1EE722B-98C6-461F-ADA2-5B8D3FD0085E}">
      <dgm:prSet phldrT="[Texto]"/>
      <dgm:spPr/>
      <dgm:t>
        <a:bodyPr/>
        <a:lstStyle/>
        <a:p>
          <a:r>
            <a:rPr lang="es-ES" dirty="0" smtClean="0"/>
            <a:t>Vías de mitigación  y reservas inmediatas</a:t>
          </a:r>
          <a:endParaRPr lang="es-ES" dirty="0"/>
        </a:p>
      </dgm:t>
    </dgm:pt>
    <dgm:pt modelId="{159092C9-9AA3-499C-AB20-0BF047117EAB}" type="parTrans" cxnId="{E021F891-C12D-4176-88A9-5A84A09DDE37}">
      <dgm:prSet/>
      <dgm:spPr/>
      <dgm:t>
        <a:bodyPr/>
        <a:lstStyle/>
        <a:p>
          <a:endParaRPr lang="es-ES"/>
        </a:p>
      </dgm:t>
    </dgm:pt>
    <dgm:pt modelId="{4CBC1D0F-9B2B-4CFB-9FBA-38065513BE52}" type="sibTrans" cxnId="{E021F891-C12D-4176-88A9-5A84A09DDE37}">
      <dgm:prSet/>
      <dgm:spPr/>
      <dgm:t>
        <a:bodyPr/>
        <a:lstStyle/>
        <a:p>
          <a:endParaRPr lang="es-ES"/>
        </a:p>
      </dgm:t>
    </dgm:pt>
    <dgm:pt modelId="{04257AA4-8E4C-4644-841A-0E4F265C8C6B}">
      <dgm:prSet phldrT="[Texto]" custT="1"/>
      <dgm:spPr/>
      <dgm:t>
        <a:bodyPr/>
        <a:lstStyle/>
        <a:p>
          <a:r>
            <a:rPr lang="es-ES" sz="1600" b="1" dirty="0" smtClean="0"/>
            <a:t>Medidas de Regulación </a:t>
          </a:r>
        </a:p>
        <a:p>
          <a:r>
            <a:rPr lang="es-ES" sz="1400" b="1" dirty="0" smtClean="0"/>
            <a:t>- Concertaciones de precios</a:t>
          </a:r>
        </a:p>
        <a:p>
          <a:r>
            <a:rPr lang="es-ES" sz="1400" b="1" dirty="0" smtClean="0"/>
            <a:t>- A la Formación de Precios al sector estatal</a:t>
          </a:r>
        </a:p>
        <a:p>
          <a:r>
            <a:rPr lang="es-ES" sz="1400" b="1" dirty="0" smtClean="0"/>
            <a:t>- A productos , servicios  y comercializaciones del sector no estatal de alto impacto  en la población y entidades</a:t>
          </a:r>
          <a:endParaRPr lang="es-ES" sz="1400" b="1" dirty="0"/>
        </a:p>
      </dgm:t>
    </dgm:pt>
    <dgm:pt modelId="{111AC33C-15E0-42E3-9B47-3E10DE85DAEE}" type="parTrans" cxnId="{AD225CDA-A5D2-42FE-9B6F-6F8FF5370B4D}">
      <dgm:prSet/>
      <dgm:spPr/>
      <dgm:t>
        <a:bodyPr/>
        <a:lstStyle/>
        <a:p>
          <a:endParaRPr lang="es-ES"/>
        </a:p>
      </dgm:t>
    </dgm:pt>
    <dgm:pt modelId="{5AE4A8B8-14EA-45F8-A0A7-0CDBE833AC14}" type="sibTrans" cxnId="{AD225CDA-A5D2-42FE-9B6F-6F8FF5370B4D}">
      <dgm:prSet/>
      <dgm:spPr/>
      <dgm:t>
        <a:bodyPr/>
        <a:lstStyle/>
        <a:p>
          <a:endParaRPr lang="es-ES"/>
        </a:p>
      </dgm:t>
    </dgm:pt>
    <dgm:pt modelId="{3662C0E7-982B-49EE-B78B-7F777FBA5C8C}">
      <dgm:prSet phldrT="[Texto]" custT="1"/>
      <dgm:spPr/>
      <dgm:t>
        <a:bodyPr/>
        <a:lstStyle/>
        <a:p>
          <a:r>
            <a:rPr lang="es-ES" sz="1600" b="1" dirty="0" smtClean="0"/>
            <a:t>Medidas de Control</a:t>
          </a:r>
          <a:endParaRPr lang="es-ES" sz="1600" b="1" dirty="0"/>
        </a:p>
      </dgm:t>
    </dgm:pt>
    <dgm:pt modelId="{904D204F-118F-40A2-AB1D-18BEEB3E74EA}" type="parTrans" cxnId="{CF10414B-A0DB-459E-81FE-BF67ABD48036}">
      <dgm:prSet/>
      <dgm:spPr/>
      <dgm:t>
        <a:bodyPr/>
        <a:lstStyle/>
        <a:p>
          <a:endParaRPr lang="es-ES"/>
        </a:p>
      </dgm:t>
    </dgm:pt>
    <dgm:pt modelId="{F9A33ACF-C32D-4DEE-B87F-CCD6725AAB28}" type="sibTrans" cxnId="{CF10414B-A0DB-459E-81FE-BF67ABD48036}">
      <dgm:prSet/>
      <dgm:spPr/>
      <dgm:t>
        <a:bodyPr/>
        <a:lstStyle/>
        <a:p>
          <a:endParaRPr lang="es-ES"/>
        </a:p>
      </dgm:t>
    </dgm:pt>
    <dgm:pt modelId="{6DAF719A-CDE0-4D11-A26B-0587264BF5B2}">
      <dgm:prSet phldrT="[Texto]"/>
      <dgm:spPr/>
      <dgm:t>
        <a:bodyPr/>
        <a:lstStyle/>
        <a:p>
          <a:r>
            <a:rPr lang="es-ES" dirty="0" smtClean="0"/>
            <a:t>Solución </a:t>
          </a:r>
          <a:endParaRPr lang="es-ES" dirty="0"/>
        </a:p>
      </dgm:t>
    </dgm:pt>
    <dgm:pt modelId="{BE6C20C9-A8E9-496A-A035-516C425FFB81}" type="parTrans" cxnId="{754250B9-5564-4FB3-A55D-535C70A11E65}">
      <dgm:prSet/>
      <dgm:spPr/>
      <dgm:t>
        <a:bodyPr/>
        <a:lstStyle/>
        <a:p>
          <a:endParaRPr lang="es-ES"/>
        </a:p>
      </dgm:t>
    </dgm:pt>
    <dgm:pt modelId="{32920BC4-3D93-44AA-BA0F-B64059017C06}" type="sibTrans" cxnId="{754250B9-5564-4FB3-A55D-535C70A11E65}">
      <dgm:prSet/>
      <dgm:spPr/>
      <dgm:t>
        <a:bodyPr/>
        <a:lstStyle/>
        <a:p>
          <a:endParaRPr lang="es-ES"/>
        </a:p>
      </dgm:t>
    </dgm:pt>
    <dgm:pt modelId="{08FE9762-8880-4182-AE57-E5E8D6844484}">
      <dgm:prSet phldrT="[Texto]"/>
      <dgm:spPr/>
      <dgm:t>
        <a:bodyPr/>
        <a:lstStyle/>
        <a:p>
          <a:r>
            <a:rPr lang="es-ES" b="1" dirty="0" smtClean="0"/>
            <a:t>Incremento de las producciones nacionales Estrategia Económico-Social</a:t>
          </a:r>
          <a:endParaRPr lang="es-ES" b="1" dirty="0"/>
        </a:p>
      </dgm:t>
    </dgm:pt>
    <dgm:pt modelId="{9FA249AA-790F-45C0-94E2-2CF7B7274BF0}" type="parTrans" cxnId="{B7D23192-6DCE-44F1-BAC5-4E357A24C1BE}">
      <dgm:prSet/>
      <dgm:spPr/>
      <dgm:t>
        <a:bodyPr/>
        <a:lstStyle/>
        <a:p>
          <a:endParaRPr lang="es-ES"/>
        </a:p>
      </dgm:t>
    </dgm:pt>
    <dgm:pt modelId="{EE2E560F-69C4-4D6A-B108-7BD076810434}" type="sibTrans" cxnId="{B7D23192-6DCE-44F1-BAC5-4E357A24C1BE}">
      <dgm:prSet/>
      <dgm:spPr/>
      <dgm:t>
        <a:bodyPr/>
        <a:lstStyle/>
        <a:p>
          <a:endParaRPr lang="es-ES"/>
        </a:p>
      </dgm:t>
    </dgm:pt>
    <dgm:pt modelId="{FAD9F97F-5A07-4BD0-BB92-522D4432FFDC}">
      <dgm:prSet phldrT="[Texto]"/>
      <dgm:spPr/>
      <dgm:t>
        <a:bodyPr/>
        <a:lstStyle/>
        <a:p>
          <a:r>
            <a:rPr lang="es-ES" b="1" dirty="0" smtClean="0"/>
            <a:t>Programa de Estabilización Macroeconómica</a:t>
          </a:r>
          <a:endParaRPr lang="es-ES" b="1" dirty="0"/>
        </a:p>
      </dgm:t>
    </dgm:pt>
    <dgm:pt modelId="{29126450-9C06-4018-A4FA-468D63D82921}" type="parTrans" cxnId="{CF3C4059-307A-48AA-AB62-8AF4775E7DB5}">
      <dgm:prSet/>
      <dgm:spPr/>
      <dgm:t>
        <a:bodyPr/>
        <a:lstStyle/>
        <a:p>
          <a:endParaRPr lang="es-ES"/>
        </a:p>
      </dgm:t>
    </dgm:pt>
    <dgm:pt modelId="{3516B7CD-0B47-4EF7-9F10-C2657E9FBB0C}" type="sibTrans" cxnId="{CF3C4059-307A-48AA-AB62-8AF4775E7DB5}">
      <dgm:prSet/>
      <dgm:spPr/>
      <dgm:t>
        <a:bodyPr/>
        <a:lstStyle/>
        <a:p>
          <a:endParaRPr lang="es-ES"/>
        </a:p>
      </dgm:t>
    </dgm:pt>
    <dgm:pt modelId="{FF9A7915-FD6D-41F1-9565-955B4491D961}" type="pres">
      <dgm:prSet presAssocID="{A5799F2F-55E5-4E25-AB61-7ED9804ED79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E2AE445-0530-46D7-92AB-7DE22333E725}" type="pres">
      <dgm:prSet presAssocID="{51EE722B-98C6-461F-ADA2-5B8D3FD0085E}" presName="root" presStyleCnt="0"/>
      <dgm:spPr/>
    </dgm:pt>
    <dgm:pt modelId="{7BFB2A55-BFB3-452F-921A-D43FF6E84789}" type="pres">
      <dgm:prSet presAssocID="{51EE722B-98C6-461F-ADA2-5B8D3FD0085E}" presName="rootComposite" presStyleCnt="0"/>
      <dgm:spPr/>
    </dgm:pt>
    <dgm:pt modelId="{442E08A9-9E5F-42B4-A6E4-74D54D153CE0}" type="pres">
      <dgm:prSet presAssocID="{51EE722B-98C6-461F-ADA2-5B8D3FD0085E}" presName="rootText" presStyleLbl="node1" presStyleIdx="0" presStyleCnt="2" custScaleX="217409"/>
      <dgm:spPr/>
      <dgm:t>
        <a:bodyPr/>
        <a:lstStyle/>
        <a:p>
          <a:endParaRPr lang="es-ES"/>
        </a:p>
      </dgm:t>
    </dgm:pt>
    <dgm:pt modelId="{A0691F08-B65C-4256-960F-28B15E136B41}" type="pres">
      <dgm:prSet presAssocID="{51EE722B-98C6-461F-ADA2-5B8D3FD0085E}" presName="rootConnector" presStyleLbl="node1" presStyleIdx="0" presStyleCnt="2"/>
      <dgm:spPr/>
      <dgm:t>
        <a:bodyPr/>
        <a:lstStyle/>
        <a:p>
          <a:endParaRPr lang="es-ES"/>
        </a:p>
      </dgm:t>
    </dgm:pt>
    <dgm:pt modelId="{59FA32BE-166D-493D-8C88-44401F16AB9F}" type="pres">
      <dgm:prSet presAssocID="{51EE722B-98C6-461F-ADA2-5B8D3FD0085E}" presName="childShape" presStyleCnt="0"/>
      <dgm:spPr/>
    </dgm:pt>
    <dgm:pt modelId="{C77111EC-AC78-4949-8237-52CBF7FF070B}" type="pres">
      <dgm:prSet presAssocID="{111AC33C-15E0-42E3-9B47-3E10DE85DAEE}" presName="Name13" presStyleLbl="parChTrans1D2" presStyleIdx="0" presStyleCnt="4"/>
      <dgm:spPr/>
      <dgm:t>
        <a:bodyPr/>
        <a:lstStyle/>
        <a:p>
          <a:endParaRPr lang="es-ES"/>
        </a:p>
      </dgm:t>
    </dgm:pt>
    <dgm:pt modelId="{43FF5371-48B5-43E5-9EA0-A49F333D8454}" type="pres">
      <dgm:prSet presAssocID="{04257AA4-8E4C-4644-841A-0E4F265C8C6B}" presName="childText" presStyleLbl="bgAcc1" presStyleIdx="0" presStyleCnt="4" custScaleX="236057" custScaleY="254867" custLinFactNeighborX="-948" custLinFactNeighborY="-618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9BC315-E40B-4847-AEBF-D316F3CF4C3D}" type="pres">
      <dgm:prSet presAssocID="{904D204F-118F-40A2-AB1D-18BEEB3E74EA}" presName="Name13" presStyleLbl="parChTrans1D2" presStyleIdx="1" presStyleCnt="4"/>
      <dgm:spPr/>
      <dgm:t>
        <a:bodyPr/>
        <a:lstStyle/>
        <a:p>
          <a:endParaRPr lang="es-ES"/>
        </a:p>
      </dgm:t>
    </dgm:pt>
    <dgm:pt modelId="{EB7BB114-04BB-4D6E-9E8E-D5F7D6A6D09B}" type="pres">
      <dgm:prSet presAssocID="{3662C0E7-982B-49EE-B78B-7F777FBA5C8C}" presName="childText" presStyleLbl="bgAcc1" presStyleIdx="1" presStyleCnt="4" custScaleX="158195" custScaleY="54974" custLinFactNeighborX="18443" custLinFactNeighborY="49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F9DF38-8171-461C-992C-D03A4F45480C}" type="pres">
      <dgm:prSet presAssocID="{6DAF719A-CDE0-4D11-A26B-0587264BF5B2}" presName="root" presStyleCnt="0"/>
      <dgm:spPr/>
    </dgm:pt>
    <dgm:pt modelId="{4D6F682D-E7EF-4E71-A3CE-B888F92E8E96}" type="pres">
      <dgm:prSet presAssocID="{6DAF719A-CDE0-4D11-A26B-0587264BF5B2}" presName="rootComposite" presStyleCnt="0"/>
      <dgm:spPr/>
    </dgm:pt>
    <dgm:pt modelId="{2914407A-8AC1-4D05-B6CC-8F9B30F72016}" type="pres">
      <dgm:prSet presAssocID="{6DAF719A-CDE0-4D11-A26B-0587264BF5B2}" presName="rootText" presStyleLbl="node1" presStyleIdx="1" presStyleCnt="2" custScaleX="200338" custLinFactNeighborX="11825" custLinFactNeighborY="-59"/>
      <dgm:spPr/>
      <dgm:t>
        <a:bodyPr/>
        <a:lstStyle/>
        <a:p>
          <a:endParaRPr lang="es-ES"/>
        </a:p>
      </dgm:t>
    </dgm:pt>
    <dgm:pt modelId="{4F9BB0C3-2902-4A1E-B13F-786DA04966E0}" type="pres">
      <dgm:prSet presAssocID="{6DAF719A-CDE0-4D11-A26B-0587264BF5B2}" presName="rootConnector" presStyleLbl="node1" presStyleIdx="1" presStyleCnt="2"/>
      <dgm:spPr/>
      <dgm:t>
        <a:bodyPr/>
        <a:lstStyle/>
        <a:p>
          <a:endParaRPr lang="es-ES"/>
        </a:p>
      </dgm:t>
    </dgm:pt>
    <dgm:pt modelId="{BCCC41EC-7D3E-4032-87F0-CF69DAC40505}" type="pres">
      <dgm:prSet presAssocID="{6DAF719A-CDE0-4D11-A26B-0587264BF5B2}" presName="childShape" presStyleCnt="0"/>
      <dgm:spPr/>
    </dgm:pt>
    <dgm:pt modelId="{A37B5D56-D72E-412B-9A75-26187E46F01B}" type="pres">
      <dgm:prSet presAssocID="{9FA249AA-790F-45C0-94E2-2CF7B7274BF0}" presName="Name13" presStyleLbl="parChTrans1D2" presStyleIdx="2" presStyleCnt="4"/>
      <dgm:spPr/>
      <dgm:t>
        <a:bodyPr/>
        <a:lstStyle/>
        <a:p>
          <a:endParaRPr lang="es-ES"/>
        </a:p>
      </dgm:t>
    </dgm:pt>
    <dgm:pt modelId="{AB766D63-33D5-4B46-A409-24D0C5559F02}" type="pres">
      <dgm:prSet presAssocID="{08FE9762-8880-4182-AE57-E5E8D6844484}" presName="childText" presStyleLbl="bgAcc1" presStyleIdx="2" presStyleCnt="4" custScaleX="166630" custLinFactNeighborX="47974" custLinFactNeighborY="-286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6639F6-3CC8-45DC-AAA3-682EA35D56C7}" type="pres">
      <dgm:prSet presAssocID="{29126450-9C06-4018-A4FA-468D63D82921}" presName="Name13" presStyleLbl="parChTrans1D2" presStyleIdx="3" presStyleCnt="4"/>
      <dgm:spPr/>
      <dgm:t>
        <a:bodyPr/>
        <a:lstStyle/>
        <a:p>
          <a:endParaRPr lang="es-ES"/>
        </a:p>
      </dgm:t>
    </dgm:pt>
    <dgm:pt modelId="{205D3945-F271-4C43-BEFC-B84499014EB3}" type="pres">
      <dgm:prSet presAssocID="{FAD9F97F-5A07-4BD0-BB92-522D4432FFDC}" presName="childText" presStyleLbl="bgAcc1" presStyleIdx="3" presStyleCnt="4" custScaleX="165484" custScaleY="147630" custLinFactNeighborX="46846" custLinFactNeighborY="7854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021F891-C12D-4176-88A9-5A84A09DDE37}" srcId="{A5799F2F-55E5-4E25-AB61-7ED9804ED79C}" destId="{51EE722B-98C6-461F-ADA2-5B8D3FD0085E}" srcOrd="0" destOrd="0" parTransId="{159092C9-9AA3-499C-AB20-0BF047117EAB}" sibTransId="{4CBC1D0F-9B2B-4CFB-9FBA-38065513BE52}"/>
    <dgm:cxn modelId="{ACF3C3F1-5B43-4F6F-9528-25F2CB2FC3D9}" type="presOf" srcId="{08FE9762-8880-4182-AE57-E5E8D6844484}" destId="{AB766D63-33D5-4B46-A409-24D0C5559F02}" srcOrd="0" destOrd="0" presId="urn:microsoft.com/office/officeart/2005/8/layout/hierarchy3"/>
    <dgm:cxn modelId="{907DB93A-89DC-4CA3-9998-6FE7BCCF9C54}" type="presOf" srcId="{51EE722B-98C6-461F-ADA2-5B8D3FD0085E}" destId="{A0691F08-B65C-4256-960F-28B15E136B41}" srcOrd="1" destOrd="0" presId="urn:microsoft.com/office/officeart/2005/8/layout/hierarchy3"/>
    <dgm:cxn modelId="{235BD418-32C0-4134-8915-9BA9423162C4}" type="presOf" srcId="{9FA249AA-790F-45C0-94E2-2CF7B7274BF0}" destId="{A37B5D56-D72E-412B-9A75-26187E46F01B}" srcOrd="0" destOrd="0" presId="urn:microsoft.com/office/officeart/2005/8/layout/hierarchy3"/>
    <dgm:cxn modelId="{FC987144-7E44-4674-9406-EE1DA6528016}" type="presOf" srcId="{3662C0E7-982B-49EE-B78B-7F777FBA5C8C}" destId="{EB7BB114-04BB-4D6E-9E8E-D5F7D6A6D09B}" srcOrd="0" destOrd="0" presId="urn:microsoft.com/office/officeart/2005/8/layout/hierarchy3"/>
    <dgm:cxn modelId="{95D71EAA-2ADA-4E8A-905B-EED8AD2C8924}" type="presOf" srcId="{51EE722B-98C6-461F-ADA2-5B8D3FD0085E}" destId="{442E08A9-9E5F-42B4-A6E4-74D54D153CE0}" srcOrd="0" destOrd="0" presId="urn:microsoft.com/office/officeart/2005/8/layout/hierarchy3"/>
    <dgm:cxn modelId="{B7D23192-6DCE-44F1-BAC5-4E357A24C1BE}" srcId="{6DAF719A-CDE0-4D11-A26B-0587264BF5B2}" destId="{08FE9762-8880-4182-AE57-E5E8D6844484}" srcOrd="0" destOrd="0" parTransId="{9FA249AA-790F-45C0-94E2-2CF7B7274BF0}" sibTransId="{EE2E560F-69C4-4D6A-B108-7BD076810434}"/>
    <dgm:cxn modelId="{CF3C4059-307A-48AA-AB62-8AF4775E7DB5}" srcId="{6DAF719A-CDE0-4D11-A26B-0587264BF5B2}" destId="{FAD9F97F-5A07-4BD0-BB92-522D4432FFDC}" srcOrd="1" destOrd="0" parTransId="{29126450-9C06-4018-A4FA-468D63D82921}" sibTransId="{3516B7CD-0B47-4EF7-9F10-C2657E9FBB0C}"/>
    <dgm:cxn modelId="{8F173E58-4C96-41DA-9968-963273CE040B}" type="presOf" srcId="{6DAF719A-CDE0-4D11-A26B-0587264BF5B2}" destId="{4F9BB0C3-2902-4A1E-B13F-786DA04966E0}" srcOrd="1" destOrd="0" presId="urn:microsoft.com/office/officeart/2005/8/layout/hierarchy3"/>
    <dgm:cxn modelId="{754250B9-5564-4FB3-A55D-535C70A11E65}" srcId="{A5799F2F-55E5-4E25-AB61-7ED9804ED79C}" destId="{6DAF719A-CDE0-4D11-A26B-0587264BF5B2}" srcOrd="1" destOrd="0" parTransId="{BE6C20C9-A8E9-496A-A035-516C425FFB81}" sibTransId="{32920BC4-3D93-44AA-BA0F-B64059017C06}"/>
    <dgm:cxn modelId="{DEDE88CE-6DB8-4DBF-B21F-9CAE8F9134BF}" type="presOf" srcId="{6DAF719A-CDE0-4D11-A26B-0587264BF5B2}" destId="{2914407A-8AC1-4D05-B6CC-8F9B30F72016}" srcOrd="0" destOrd="0" presId="urn:microsoft.com/office/officeart/2005/8/layout/hierarchy3"/>
    <dgm:cxn modelId="{4781F44B-6353-4A7A-ABBD-DC2518616A47}" type="presOf" srcId="{04257AA4-8E4C-4644-841A-0E4F265C8C6B}" destId="{43FF5371-48B5-43E5-9EA0-A49F333D8454}" srcOrd="0" destOrd="0" presId="urn:microsoft.com/office/officeart/2005/8/layout/hierarchy3"/>
    <dgm:cxn modelId="{CF10414B-A0DB-459E-81FE-BF67ABD48036}" srcId="{51EE722B-98C6-461F-ADA2-5B8D3FD0085E}" destId="{3662C0E7-982B-49EE-B78B-7F777FBA5C8C}" srcOrd="1" destOrd="0" parTransId="{904D204F-118F-40A2-AB1D-18BEEB3E74EA}" sibTransId="{F9A33ACF-C32D-4DEE-B87F-CCD6725AAB28}"/>
    <dgm:cxn modelId="{4384980F-19D7-417E-819F-888C43DC83F5}" type="presOf" srcId="{29126450-9C06-4018-A4FA-468D63D82921}" destId="{256639F6-3CC8-45DC-AAA3-682EA35D56C7}" srcOrd="0" destOrd="0" presId="urn:microsoft.com/office/officeart/2005/8/layout/hierarchy3"/>
    <dgm:cxn modelId="{06C55C93-974E-4367-AA14-E3302DA2EE37}" type="presOf" srcId="{111AC33C-15E0-42E3-9B47-3E10DE85DAEE}" destId="{C77111EC-AC78-4949-8237-52CBF7FF070B}" srcOrd="0" destOrd="0" presId="urn:microsoft.com/office/officeart/2005/8/layout/hierarchy3"/>
    <dgm:cxn modelId="{23B14C55-F5C1-4808-BA17-7FB5BCA957C2}" type="presOf" srcId="{FAD9F97F-5A07-4BD0-BB92-522D4432FFDC}" destId="{205D3945-F271-4C43-BEFC-B84499014EB3}" srcOrd="0" destOrd="0" presId="urn:microsoft.com/office/officeart/2005/8/layout/hierarchy3"/>
    <dgm:cxn modelId="{82F45BB7-B83D-41BA-9099-6EB858EA9DD0}" type="presOf" srcId="{A5799F2F-55E5-4E25-AB61-7ED9804ED79C}" destId="{FF9A7915-FD6D-41F1-9565-955B4491D961}" srcOrd="0" destOrd="0" presId="urn:microsoft.com/office/officeart/2005/8/layout/hierarchy3"/>
    <dgm:cxn modelId="{AD225CDA-A5D2-42FE-9B6F-6F8FF5370B4D}" srcId="{51EE722B-98C6-461F-ADA2-5B8D3FD0085E}" destId="{04257AA4-8E4C-4644-841A-0E4F265C8C6B}" srcOrd="0" destOrd="0" parTransId="{111AC33C-15E0-42E3-9B47-3E10DE85DAEE}" sibTransId="{5AE4A8B8-14EA-45F8-A0A7-0CDBE833AC14}"/>
    <dgm:cxn modelId="{A51E0582-F10C-4DF0-8418-27070CE8E7A7}" type="presOf" srcId="{904D204F-118F-40A2-AB1D-18BEEB3E74EA}" destId="{549BC315-E40B-4847-AEBF-D316F3CF4C3D}" srcOrd="0" destOrd="0" presId="urn:microsoft.com/office/officeart/2005/8/layout/hierarchy3"/>
    <dgm:cxn modelId="{9DE86472-A464-435C-B82A-5E3E458999E6}" type="presParOf" srcId="{FF9A7915-FD6D-41F1-9565-955B4491D961}" destId="{0E2AE445-0530-46D7-92AB-7DE22333E725}" srcOrd="0" destOrd="0" presId="urn:microsoft.com/office/officeart/2005/8/layout/hierarchy3"/>
    <dgm:cxn modelId="{C015F6D2-9578-4F12-84C4-60D3E11241BF}" type="presParOf" srcId="{0E2AE445-0530-46D7-92AB-7DE22333E725}" destId="{7BFB2A55-BFB3-452F-921A-D43FF6E84789}" srcOrd="0" destOrd="0" presId="urn:microsoft.com/office/officeart/2005/8/layout/hierarchy3"/>
    <dgm:cxn modelId="{E8791DC2-F44D-44C5-AC33-C103246849B8}" type="presParOf" srcId="{7BFB2A55-BFB3-452F-921A-D43FF6E84789}" destId="{442E08A9-9E5F-42B4-A6E4-74D54D153CE0}" srcOrd="0" destOrd="0" presId="urn:microsoft.com/office/officeart/2005/8/layout/hierarchy3"/>
    <dgm:cxn modelId="{6B18C31F-9FAD-4A02-8879-495746584676}" type="presParOf" srcId="{7BFB2A55-BFB3-452F-921A-D43FF6E84789}" destId="{A0691F08-B65C-4256-960F-28B15E136B41}" srcOrd="1" destOrd="0" presId="urn:microsoft.com/office/officeart/2005/8/layout/hierarchy3"/>
    <dgm:cxn modelId="{ACAAA76B-3C24-4ECC-A1A2-AE07676E4111}" type="presParOf" srcId="{0E2AE445-0530-46D7-92AB-7DE22333E725}" destId="{59FA32BE-166D-493D-8C88-44401F16AB9F}" srcOrd="1" destOrd="0" presId="urn:microsoft.com/office/officeart/2005/8/layout/hierarchy3"/>
    <dgm:cxn modelId="{64A37529-9983-4E79-851A-9048B4A43EDB}" type="presParOf" srcId="{59FA32BE-166D-493D-8C88-44401F16AB9F}" destId="{C77111EC-AC78-4949-8237-52CBF7FF070B}" srcOrd="0" destOrd="0" presId="urn:microsoft.com/office/officeart/2005/8/layout/hierarchy3"/>
    <dgm:cxn modelId="{CE8C1B2C-83E9-40FA-B019-79E88AFDAE7E}" type="presParOf" srcId="{59FA32BE-166D-493D-8C88-44401F16AB9F}" destId="{43FF5371-48B5-43E5-9EA0-A49F333D8454}" srcOrd="1" destOrd="0" presId="urn:microsoft.com/office/officeart/2005/8/layout/hierarchy3"/>
    <dgm:cxn modelId="{72663C96-D628-43A4-BCB1-A99EA48AD8A5}" type="presParOf" srcId="{59FA32BE-166D-493D-8C88-44401F16AB9F}" destId="{549BC315-E40B-4847-AEBF-D316F3CF4C3D}" srcOrd="2" destOrd="0" presId="urn:microsoft.com/office/officeart/2005/8/layout/hierarchy3"/>
    <dgm:cxn modelId="{DA1E0FCC-CDD4-44F2-899B-DE7598BC1BB4}" type="presParOf" srcId="{59FA32BE-166D-493D-8C88-44401F16AB9F}" destId="{EB7BB114-04BB-4D6E-9E8E-D5F7D6A6D09B}" srcOrd="3" destOrd="0" presId="urn:microsoft.com/office/officeart/2005/8/layout/hierarchy3"/>
    <dgm:cxn modelId="{4882EF93-2CF8-4032-BC88-C7CB6CB0B54A}" type="presParOf" srcId="{FF9A7915-FD6D-41F1-9565-955B4491D961}" destId="{97F9DF38-8171-461C-992C-D03A4F45480C}" srcOrd="1" destOrd="0" presId="urn:microsoft.com/office/officeart/2005/8/layout/hierarchy3"/>
    <dgm:cxn modelId="{A2F87F31-0952-4BF0-A5A8-AB0568A47A80}" type="presParOf" srcId="{97F9DF38-8171-461C-992C-D03A4F45480C}" destId="{4D6F682D-E7EF-4E71-A3CE-B888F92E8E96}" srcOrd="0" destOrd="0" presId="urn:microsoft.com/office/officeart/2005/8/layout/hierarchy3"/>
    <dgm:cxn modelId="{D2269639-44D3-4512-B114-0A6120276C41}" type="presParOf" srcId="{4D6F682D-E7EF-4E71-A3CE-B888F92E8E96}" destId="{2914407A-8AC1-4D05-B6CC-8F9B30F72016}" srcOrd="0" destOrd="0" presId="urn:microsoft.com/office/officeart/2005/8/layout/hierarchy3"/>
    <dgm:cxn modelId="{C86D5E09-CE33-4C8D-9446-6820826762E7}" type="presParOf" srcId="{4D6F682D-E7EF-4E71-A3CE-B888F92E8E96}" destId="{4F9BB0C3-2902-4A1E-B13F-786DA04966E0}" srcOrd="1" destOrd="0" presId="urn:microsoft.com/office/officeart/2005/8/layout/hierarchy3"/>
    <dgm:cxn modelId="{8C48CE00-6B4A-471D-84D7-D99F8A42B345}" type="presParOf" srcId="{97F9DF38-8171-461C-992C-D03A4F45480C}" destId="{BCCC41EC-7D3E-4032-87F0-CF69DAC40505}" srcOrd="1" destOrd="0" presId="urn:microsoft.com/office/officeart/2005/8/layout/hierarchy3"/>
    <dgm:cxn modelId="{EBB55A61-5CD4-455B-93ED-61FF4B6F67A0}" type="presParOf" srcId="{BCCC41EC-7D3E-4032-87F0-CF69DAC40505}" destId="{A37B5D56-D72E-412B-9A75-26187E46F01B}" srcOrd="0" destOrd="0" presId="urn:microsoft.com/office/officeart/2005/8/layout/hierarchy3"/>
    <dgm:cxn modelId="{3F21AE1E-4EBE-48CE-BD78-25112F2BC7D6}" type="presParOf" srcId="{BCCC41EC-7D3E-4032-87F0-CF69DAC40505}" destId="{AB766D63-33D5-4B46-A409-24D0C5559F02}" srcOrd="1" destOrd="0" presId="urn:microsoft.com/office/officeart/2005/8/layout/hierarchy3"/>
    <dgm:cxn modelId="{13DBF38D-0251-4CE8-ADFE-AED2A1C9DA11}" type="presParOf" srcId="{BCCC41EC-7D3E-4032-87F0-CF69DAC40505}" destId="{256639F6-3CC8-45DC-AAA3-682EA35D56C7}" srcOrd="2" destOrd="0" presId="urn:microsoft.com/office/officeart/2005/8/layout/hierarchy3"/>
    <dgm:cxn modelId="{F09E3F3F-0DD2-4929-9807-C180017E3021}" type="presParOf" srcId="{BCCC41EC-7D3E-4032-87F0-CF69DAC40505}" destId="{205D3945-F271-4C43-BEFC-B84499014EB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75CDC1-247A-48DB-BDE9-F3AAC3122DBB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9AB68852-9A64-4AD4-B174-C6FD2B42C867}">
      <dgm:prSet phldrT="[Texto]"/>
      <dgm:spPr/>
      <dgm:t>
        <a:bodyPr/>
        <a:lstStyle/>
        <a:p>
          <a:r>
            <a:rPr lang="es-ES" b="1" dirty="0" smtClean="0"/>
            <a:t>Disposiciones normativas de Precios</a:t>
          </a:r>
          <a:endParaRPr lang="es-ES" b="1" dirty="0"/>
        </a:p>
      </dgm:t>
    </dgm:pt>
    <dgm:pt modelId="{1D2A767A-838E-49EA-A154-35202F9E349A}" type="parTrans" cxnId="{208CD031-B8BD-4271-9DAD-3890C41E7AC4}">
      <dgm:prSet/>
      <dgm:spPr/>
      <dgm:t>
        <a:bodyPr/>
        <a:lstStyle/>
        <a:p>
          <a:endParaRPr lang="es-ES"/>
        </a:p>
      </dgm:t>
    </dgm:pt>
    <dgm:pt modelId="{BEA7BBA7-63C2-4E81-8457-23F4D17CE2A4}" type="sibTrans" cxnId="{208CD031-B8BD-4271-9DAD-3890C41E7AC4}">
      <dgm:prSet/>
      <dgm:spPr/>
      <dgm:t>
        <a:bodyPr/>
        <a:lstStyle/>
        <a:p>
          <a:endParaRPr lang="es-ES"/>
        </a:p>
      </dgm:t>
    </dgm:pt>
    <dgm:pt modelId="{5D28CFDC-3726-409C-A21D-3C28877C56EC}">
      <dgm:prSet phldrT="[Texto]"/>
      <dgm:spPr/>
      <dgm:t>
        <a:bodyPr/>
        <a:lstStyle/>
        <a:p>
          <a:r>
            <a:rPr lang="es-ES" b="1" dirty="0" smtClean="0"/>
            <a:t>Instrucciones sobre la Ficha de Precios</a:t>
          </a:r>
          <a:endParaRPr lang="es-ES" b="1" dirty="0"/>
        </a:p>
      </dgm:t>
    </dgm:pt>
    <dgm:pt modelId="{DD1EDF55-D8B5-4FA0-99EF-445CBBDDC3C1}" type="parTrans" cxnId="{A3149854-1BB0-4947-AE67-946540548D52}">
      <dgm:prSet/>
      <dgm:spPr/>
      <dgm:t>
        <a:bodyPr/>
        <a:lstStyle/>
        <a:p>
          <a:endParaRPr lang="es-ES"/>
        </a:p>
      </dgm:t>
    </dgm:pt>
    <dgm:pt modelId="{1F16C03F-2618-47A1-A1C5-D2E07F84708D}" type="sibTrans" cxnId="{A3149854-1BB0-4947-AE67-946540548D52}">
      <dgm:prSet/>
      <dgm:spPr/>
      <dgm:t>
        <a:bodyPr/>
        <a:lstStyle/>
        <a:p>
          <a:endParaRPr lang="es-ES"/>
        </a:p>
      </dgm:t>
    </dgm:pt>
    <dgm:pt modelId="{A5105E50-51D2-467B-BF4D-EF536FBDB634}">
      <dgm:prSet phldrT="[Texto]"/>
      <dgm:spPr/>
      <dgm:t>
        <a:bodyPr/>
        <a:lstStyle/>
        <a:p>
          <a:r>
            <a:rPr lang="es-ES" b="1" dirty="0" smtClean="0"/>
            <a:t>Sistema de Control </a:t>
          </a:r>
          <a:endParaRPr lang="es-ES" b="1" dirty="0"/>
        </a:p>
      </dgm:t>
    </dgm:pt>
    <dgm:pt modelId="{86897F26-920F-48E2-848D-E519C70114C0}" type="parTrans" cxnId="{1A3F7F2B-36CE-42F3-9F45-98667C9007CA}">
      <dgm:prSet/>
      <dgm:spPr/>
      <dgm:t>
        <a:bodyPr/>
        <a:lstStyle/>
        <a:p>
          <a:endParaRPr lang="es-ES"/>
        </a:p>
      </dgm:t>
    </dgm:pt>
    <dgm:pt modelId="{7CAB3A4B-300D-4E94-8C2E-FD075948A710}" type="sibTrans" cxnId="{1A3F7F2B-36CE-42F3-9F45-98667C9007CA}">
      <dgm:prSet/>
      <dgm:spPr/>
      <dgm:t>
        <a:bodyPr/>
        <a:lstStyle/>
        <a:p>
          <a:endParaRPr lang="es-ES"/>
        </a:p>
      </dgm:t>
    </dgm:pt>
    <dgm:pt modelId="{B5D38FC8-C8E3-4D49-8DF7-C6992C90D805}" type="pres">
      <dgm:prSet presAssocID="{EA75CDC1-247A-48DB-BDE9-F3AAC3122DBB}" presName="linearFlow" presStyleCnt="0">
        <dgm:presLayoutVars>
          <dgm:dir/>
          <dgm:resizeHandles val="exact"/>
        </dgm:presLayoutVars>
      </dgm:prSet>
      <dgm:spPr/>
    </dgm:pt>
    <dgm:pt modelId="{C8CE0022-B59C-45EF-8F99-880A6CB17071}" type="pres">
      <dgm:prSet presAssocID="{9AB68852-9A64-4AD4-B174-C6FD2B42C867}" presName="composite" presStyleCnt="0"/>
      <dgm:spPr/>
    </dgm:pt>
    <dgm:pt modelId="{009552F5-5D53-4664-967F-EAC5CFE6DE6D}" type="pres">
      <dgm:prSet presAssocID="{9AB68852-9A64-4AD4-B174-C6FD2B42C867}" presName="imgShp" presStyleLbl="fgImgPlace1" presStyleIdx="0" presStyleCnt="3"/>
      <dgm:spPr/>
    </dgm:pt>
    <dgm:pt modelId="{82D47A8D-99D4-493C-A43A-A121650A32B9}" type="pres">
      <dgm:prSet presAssocID="{9AB68852-9A64-4AD4-B174-C6FD2B42C867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320014-17D5-43FA-AD10-9469985B2F6D}" type="pres">
      <dgm:prSet presAssocID="{BEA7BBA7-63C2-4E81-8457-23F4D17CE2A4}" presName="spacing" presStyleCnt="0"/>
      <dgm:spPr/>
    </dgm:pt>
    <dgm:pt modelId="{A0C3A2C0-1BE3-4064-99B1-3E505255C535}" type="pres">
      <dgm:prSet presAssocID="{5D28CFDC-3726-409C-A21D-3C28877C56EC}" presName="composite" presStyleCnt="0"/>
      <dgm:spPr/>
    </dgm:pt>
    <dgm:pt modelId="{C01FF34F-7823-4195-976C-0C4728998DDB}" type="pres">
      <dgm:prSet presAssocID="{5D28CFDC-3726-409C-A21D-3C28877C56EC}" presName="imgShp" presStyleLbl="fgImgPlace1" presStyleIdx="1" presStyleCnt="3"/>
      <dgm:spPr/>
    </dgm:pt>
    <dgm:pt modelId="{43B64E10-9840-43A7-88B1-5CF1459DA4BF}" type="pres">
      <dgm:prSet presAssocID="{5D28CFDC-3726-409C-A21D-3C28877C56E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A1F96F-154D-42BC-9DBB-70D5E4F803F6}" type="pres">
      <dgm:prSet presAssocID="{1F16C03F-2618-47A1-A1C5-D2E07F84708D}" presName="spacing" presStyleCnt="0"/>
      <dgm:spPr/>
    </dgm:pt>
    <dgm:pt modelId="{9F3D1EB8-AA83-4699-B20C-DED7A44AEF8B}" type="pres">
      <dgm:prSet presAssocID="{A5105E50-51D2-467B-BF4D-EF536FBDB634}" presName="composite" presStyleCnt="0"/>
      <dgm:spPr/>
    </dgm:pt>
    <dgm:pt modelId="{3517F5D5-C17A-4931-8FE8-5E41762C6360}" type="pres">
      <dgm:prSet presAssocID="{A5105E50-51D2-467B-BF4D-EF536FBDB634}" presName="imgShp" presStyleLbl="fgImgPlace1" presStyleIdx="2" presStyleCnt="3"/>
      <dgm:spPr/>
    </dgm:pt>
    <dgm:pt modelId="{F0840D99-04D6-4EBA-A4B2-0EE28C23F4CC}" type="pres">
      <dgm:prSet presAssocID="{A5105E50-51D2-467B-BF4D-EF536FBDB63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A3F7F2B-36CE-42F3-9F45-98667C9007CA}" srcId="{EA75CDC1-247A-48DB-BDE9-F3AAC3122DBB}" destId="{A5105E50-51D2-467B-BF4D-EF536FBDB634}" srcOrd="2" destOrd="0" parTransId="{86897F26-920F-48E2-848D-E519C70114C0}" sibTransId="{7CAB3A4B-300D-4E94-8C2E-FD075948A710}"/>
    <dgm:cxn modelId="{A3149854-1BB0-4947-AE67-946540548D52}" srcId="{EA75CDC1-247A-48DB-BDE9-F3AAC3122DBB}" destId="{5D28CFDC-3726-409C-A21D-3C28877C56EC}" srcOrd="1" destOrd="0" parTransId="{DD1EDF55-D8B5-4FA0-99EF-445CBBDDC3C1}" sibTransId="{1F16C03F-2618-47A1-A1C5-D2E07F84708D}"/>
    <dgm:cxn modelId="{928A3D9D-13F9-401C-BA1E-DA68170E21DE}" type="presOf" srcId="{9AB68852-9A64-4AD4-B174-C6FD2B42C867}" destId="{82D47A8D-99D4-493C-A43A-A121650A32B9}" srcOrd="0" destOrd="0" presId="urn:microsoft.com/office/officeart/2005/8/layout/vList3#1"/>
    <dgm:cxn modelId="{FA04CC06-8AD3-45F2-AB7C-0F6DB04431ED}" type="presOf" srcId="{EA75CDC1-247A-48DB-BDE9-F3AAC3122DBB}" destId="{B5D38FC8-C8E3-4D49-8DF7-C6992C90D805}" srcOrd="0" destOrd="0" presId="urn:microsoft.com/office/officeart/2005/8/layout/vList3#1"/>
    <dgm:cxn modelId="{208CD031-B8BD-4271-9DAD-3890C41E7AC4}" srcId="{EA75CDC1-247A-48DB-BDE9-F3AAC3122DBB}" destId="{9AB68852-9A64-4AD4-B174-C6FD2B42C867}" srcOrd="0" destOrd="0" parTransId="{1D2A767A-838E-49EA-A154-35202F9E349A}" sibTransId="{BEA7BBA7-63C2-4E81-8457-23F4D17CE2A4}"/>
    <dgm:cxn modelId="{7E5EF446-7E19-4B0B-83C2-8245B5F4BABB}" type="presOf" srcId="{A5105E50-51D2-467B-BF4D-EF536FBDB634}" destId="{F0840D99-04D6-4EBA-A4B2-0EE28C23F4CC}" srcOrd="0" destOrd="0" presId="urn:microsoft.com/office/officeart/2005/8/layout/vList3#1"/>
    <dgm:cxn modelId="{D6FD4ABB-0AB0-4753-A38E-33FC6772F7C1}" type="presOf" srcId="{5D28CFDC-3726-409C-A21D-3C28877C56EC}" destId="{43B64E10-9840-43A7-88B1-5CF1459DA4BF}" srcOrd="0" destOrd="0" presId="urn:microsoft.com/office/officeart/2005/8/layout/vList3#1"/>
    <dgm:cxn modelId="{651A964C-2018-4C70-BED1-F55A5488B2C1}" type="presParOf" srcId="{B5D38FC8-C8E3-4D49-8DF7-C6992C90D805}" destId="{C8CE0022-B59C-45EF-8F99-880A6CB17071}" srcOrd="0" destOrd="0" presId="urn:microsoft.com/office/officeart/2005/8/layout/vList3#1"/>
    <dgm:cxn modelId="{AB8C4968-27E1-492E-B300-16CF7BF20C45}" type="presParOf" srcId="{C8CE0022-B59C-45EF-8F99-880A6CB17071}" destId="{009552F5-5D53-4664-967F-EAC5CFE6DE6D}" srcOrd="0" destOrd="0" presId="urn:microsoft.com/office/officeart/2005/8/layout/vList3#1"/>
    <dgm:cxn modelId="{DFEF2115-30B6-4F7F-BCFD-1033490A1FF5}" type="presParOf" srcId="{C8CE0022-B59C-45EF-8F99-880A6CB17071}" destId="{82D47A8D-99D4-493C-A43A-A121650A32B9}" srcOrd="1" destOrd="0" presId="urn:microsoft.com/office/officeart/2005/8/layout/vList3#1"/>
    <dgm:cxn modelId="{24BEDE67-4884-49EC-AAB7-437600750FA7}" type="presParOf" srcId="{B5D38FC8-C8E3-4D49-8DF7-C6992C90D805}" destId="{8B320014-17D5-43FA-AD10-9469985B2F6D}" srcOrd="1" destOrd="0" presId="urn:microsoft.com/office/officeart/2005/8/layout/vList3#1"/>
    <dgm:cxn modelId="{04B95E69-715C-4F71-8229-2B6290AA59C2}" type="presParOf" srcId="{B5D38FC8-C8E3-4D49-8DF7-C6992C90D805}" destId="{A0C3A2C0-1BE3-4064-99B1-3E505255C535}" srcOrd="2" destOrd="0" presId="urn:microsoft.com/office/officeart/2005/8/layout/vList3#1"/>
    <dgm:cxn modelId="{5C6C7153-A8D2-45D1-B363-6F3E72103882}" type="presParOf" srcId="{A0C3A2C0-1BE3-4064-99B1-3E505255C535}" destId="{C01FF34F-7823-4195-976C-0C4728998DDB}" srcOrd="0" destOrd="0" presId="urn:microsoft.com/office/officeart/2005/8/layout/vList3#1"/>
    <dgm:cxn modelId="{1B29EAC2-85DD-464F-9634-2BA0FB1CAE3F}" type="presParOf" srcId="{A0C3A2C0-1BE3-4064-99B1-3E505255C535}" destId="{43B64E10-9840-43A7-88B1-5CF1459DA4BF}" srcOrd="1" destOrd="0" presId="urn:microsoft.com/office/officeart/2005/8/layout/vList3#1"/>
    <dgm:cxn modelId="{6B1A3C0E-4CDC-4A67-89DA-23BC23D0C1C9}" type="presParOf" srcId="{B5D38FC8-C8E3-4D49-8DF7-C6992C90D805}" destId="{7CA1F96F-154D-42BC-9DBB-70D5E4F803F6}" srcOrd="3" destOrd="0" presId="urn:microsoft.com/office/officeart/2005/8/layout/vList3#1"/>
    <dgm:cxn modelId="{6A38DFF4-A262-447E-A04D-0EE9898CF695}" type="presParOf" srcId="{B5D38FC8-C8E3-4D49-8DF7-C6992C90D805}" destId="{9F3D1EB8-AA83-4699-B20C-DED7A44AEF8B}" srcOrd="4" destOrd="0" presId="urn:microsoft.com/office/officeart/2005/8/layout/vList3#1"/>
    <dgm:cxn modelId="{7FAE8953-4499-4520-A87A-D98117774870}" type="presParOf" srcId="{9F3D1EB8-AA83-4699-B20C-DED7A44AEF8B}" destId="{3517F5D5-C17A-4931-8FE8-5E41762C6360}" srcOrd="0" destOrd="0" presId="urn:microsoft.com/office/officeart/2005/8/layout/vList3#1"/>
    <dgm:cxn modelId="{F94B747A-BCB0-40F7-B1CF-054EF13873DF}" type="presParOf" srcId="{9F3D1EB8-AA83-4699-B20C-DED7A44AEF8B}" destId="{F0840D99-04D6-4EBA-A4B2-0EE28C23F4C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E08A9-9E5F-42B4-A6E4-74D54D153CE0}">
      <dsp:nvSpPr>
        <dsp:cNvPr id="0" name=""/>
        <dsp:cNvSpPr/>
      </dsp:nvSpPr>
      <dsp:spPr>
        <a:xfrm>
          <a:off x="505630" y="1236"/>
          <a:ext cx="3712942" cy="853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Vías de mitigación  y reservas inmediatas</a:t>
          </a:r>
          <a:endParaRPr lang="es-ES" sz="2100" kern="1200" dirty="0"/>
        </a:p>
      </dsp:txBody>
      <dsp:txXfrm>
        <a:off x="530640" y="26246"/>
        <a:ext cx="3662922" cy="803887"/>
      </dsp:txXfrm>
    </dsp:sp>
    <dsp:sp modelId="{C77111EC-AC78-4949-8237-52CBF7FF070B}">
      <dsp:nvSpPr>
        <dsp:cNvPr id="0" name=""/>
        <dsp:cNvSpPr/>
      </dsp:nvSpPr>
      <dsp:spPr>
        <a:xfrm>
          <a:off x="876925" y="855144"/>
          <a:ext cx="358342" cy="1248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835"/>
              </a:lnTo>
              <a:lnTo>
                <a:pt x="358342" y="124883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F5371-48B5-43E5-9EA0-A49F333D8454}">
      <dsp:nvSpPr>
        <dsp:cNvPr id="0" name=""/>
        <dsp:cNvSpPr/>
      </dsp:nvSpPr>
      <dsp:spPr>
        <a:xfrm>
          <a:off x="1235267" y="1015815"/>
          <a:ext cx="3225132" cy="2176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Medidas de Regulación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- Concertaciones de precios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- A la Formación de Precios al sector estatal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- A productos , servicios  y comercializaciones del sector no estatal de alto impacto  en la población y entidades</a:t>
          </a:r>
          <a:endParaRPr lang="es-ES" sz="1400" b="1" kern="1200" dirty="0"/>
        </a:p>
      </dsp:txBody>
      <dsp:txXfrm>
        <a:off x="1299009" y="1079557"/>
        <a:ext cx="3097648" cy="2048844"/>
      </dsp:txXfrm>
    </dsp:sp>
    <dsp:sp modelId="{549BC315-E40B-4847-AEBF-D316F3CF4C3D}">
      <dsp:nvSpPr>
        <dsp:cNvPr id="0" name=""/>
        <dsp:cNvSpPr/>
      </dsp:nvSpPr>
      <dsp:spPr>
        <a:xfrm>
          <a:off x="876925" y="855144"/>
          <a:ext cx="623272" cy="283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39232"/>
              </a:lnTo>
              <a:lnTo>
                <a:pt x="623272" y="283923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7BB114-04BB-4D6E-9E8E-D5F7D6A6D09B}">
      <dsp:nvSpPr>
        <dsp:cNvPr id="0" name=""/>
        <dsp:cNvSpPr/>
      </dsp:nvSpPr>
      <dsp:spPr>
        <a:xfrm>
          <a:off x="1500197" y="3459662"/>
          <a:ext cx="2161341" cy="4694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Medidas de Control</a:t>
          </a:r>
          <a:endParaRPr lang="es-ES" sz="1600" b="1" kern="1200" dirty="0"/>
        </a:p>
      </dsp:txBody>
      <dsp:txXfrm>
        <a:off x="1513946" y="3473411"/>
        <a:ext cx="2133843" cy="441929"/>
      </dsp:txXfrm>
    </dsp:sp>
    <dsp:sp modelId="{2914407A-8AC1-4D05-B6CC-8F9B30F72016}">
      <dsp:nvSpPr>
        <dsp:cNvPr id="0" name=""/>
        <dsp:cNvSpPr/>
      </dsp:nvSpPr>
      <dsp:spPr>
        <a:xfrm>
          <a:off x="4847476" y="733"/>
          <a:ext cx="3421401" cy="853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Solución </a:t>
          </a:r>
          <a:endParaRPr lang="es-ES" sz="2100" kern="1200" dirty="0"/>
        </a:p>
      </dsp:txBody>
      <dsp:txXfrm>
        <a:off x="4872486" y="25743"/>
        <a:ext cx="3371381" cy="803887"/>
      </dsp:txXfrm>
    </dsp:sp>
    <dsp:sp modelId="{A37B5D56-D72E-412B-9A75-26187E46F01B}">
      <dsp:nvSpPr>
        <dsp:cNvPr id="0" name=""/>
        <dsp:cNvSpPr/>
      </dsp:nvSpPr>
      <dsp:spPr>
        <a:xfrm>
          <a:off x="5189616" y="854640"/>
          <a:ext cx="795636" cy="616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444"/>
              </a:lnTo>
              <a:lnTo>
                <a:pt x="795636" y="61644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66D63-33D5-4B46-A409-24D0C5559F02}">
      <dsp:nvSpPr>
        <dsp:cNvPr id="0" name=""/>
        <dsp:cNvSpPr/>
      </dsp:nvSpPr>
      <dsp:spPr>
        <a:xfrm>
          <a:off x="5985253" y="1044131"/>
          <a:ext cx="2276585" cy="853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Incremento de las producciones nacionales Estrategia Económico-Social</a:t>
          </a:r>
          <a:endParaRPr lang="es-ES" sz="1200" b="1" kern="1200" dirty="0"/>
        </a:p>
      </dsp:txBody>
      <dsp:txXfrm>
        <a:off x="6010263" y="1069141"/>
        <a:ext cx="2226565" cy="803887"/>
      </dsp:txXfrm>
    </dsp:sp>
    <dsp:sp modelId="{256639F6-3CC8-45DC-AAA3-682EA35D56C7}">
      <dsp:nvSpPr>
        <dsp:cNvPr id="0" name=""/>
        <dsp:cNvSpPr/>
      </dsp:nvSpPr>
      <dsp:spPr>
        <a:xfrm>
          <a:off x="5189616" y="854640"/>
          <a:ext cx="780225" cy="2444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4137"/>
              </a:lnTo>
              <a:lnTo>
                <a:pt x="780225" y="244413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5D3945-F271-4C43-BEFC-B84499014EB3}">
      <dsp:nvSpPr>
        <dsp:cNvPr id="0" name=""/>
        <dsp:cNvSpPr/>
      </dsp:nvSpPr>
      <dsp:spPr>
        <a:xfrm>
          <a:off x="5969842" y="2668466"/>
          <a:ext cx="2260928" cy="12606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/>
            <a:t>Programa de Estabilización Macroeconómica</a:t>
          </a:r>
          <a:endParaRPr lang="es-ES" sz="1200" b="1" kern="1200" dirty="0"/>
        </a:p>
      </dsp:txBody>
      <dsp:txXfrm>
        <a:off x="6006764" y="2705388"/>
        <a:ext cx="2187084" cy="11867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47A8D-99D4-493C-A43A-A121650A32B9}">
      <dsp:nvSpPr>
        <dsp:cNvPr id="0" name=""/>
        <dsp:cNvSpPr/>
      </dsp:nvSpPr>
      <dsp:spPr>
        <a:xfrm rot="10800000">
          <a:off x="1605529" y="21"/>
          <a:ext cx="5320702" cy="106140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052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Disposiciones normativas de Precios</a:t>
          </a:r>
          <a:endParaRPr lang="es-ES" sz="2400" b="1" kern="1200" dirty="0"/>
        </a:p>
      </dsp:txBody>
      <dsp:txXfrm rot="10800000">
        <a:off x="1870881" y="21"/>
        <a:ext cx="5055350" cy="1061409"/>
      </dsp:txXfrm>
    </dsp:sp>
    <dsp:sp modelId="{009552F5-5D53-4664-967F-EAC5CFE6DE6D}">
      <dsp:nvSpPr>
        <dsp:cNvPr id="0" name=""/>
        <dsp:cNvSpPr/>
      </dsp:nvSpPr>
      <dsp:spPr>
        <a:xfrm>
          <a:off x="1074824" y="21"/>
          <a:ext cx="1061409" cy="106140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B64E10-9840-43A7-88B1-5CF1459DA4BF}">
      <dsp:nvSpPr>
        <dsp:cNvPr id="0" name=""/>
        <dsp:cNvSpPr/>
      </dsp:nvSpPr>
      <dsp:spPr>
        <a:xfrm rot="10800000">
          <a:off x="1605529" y="1378270"/>
          <a:ext cx="5320702" cy="106140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052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Instrucciones sobre la Ficha de Precios</a:t>
          </a:r>
          <a:endParaRPr lang="es-ES" sz="2400" b="1" kern="1200" dirty="0"/>
        </a:p>
      </dsp:txBody>
      <dsp:txXfrm rot="10800000">
        <a:off x="1870881" y="1378270"/>
        <a:ext cx="5055350" cy="1061409"/>
      </dsp:txXfrm>
    </dsp:sp>
    <dsp:sp modelId="{C01FF34F-7823-4195-976C-0C4728998DDB}">
      <dsp:nvSpPr>
        <dsp:cNvPr id="0" name=""/>
        <dsp:cNvSpPr/>
      </dsp:nvSpPr>
      <dsp:spPr>
        <a:xfrm>
          <a:off x="1074824" y="1378270"/>
          <a:ext cx="1061409" cy="106140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840D99-04D6-4EBA-A4B2-0EE28C23F4CC}">
      <dsp:nvSpPr>
        <dsp:cNvPr id="0" name=""/>
        <dsp:cNvSpPr/>
      </dsp:nvSpPr>
      <dsp:spPr>
        <a:xfrm rot="10800000">
          <a:off x="1605529" y="2756518"/>
          <a:ext cx="5320702" cy="106140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8052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Sistema de Control </a:t>
          </a:r>
          <a:endParaRPr lang="es-ES" sz="2400" b="1" kern="1200" dirty="0"/>
        </a:p>
      </dsp:txBody>
      <dsp:txXfrm rot="10800000">
        <a:off x="1870881" y="2756518"/>
        <a:ext cx="5055350" cy="1061409"/>
      </dsp:txXfrm>
    </dsp:sp>
    <dsp:sp modelId="{3517F5D5-C17A-4931-8FE8-5E41762C6360}">
      <dsp:nvSpPr>
        <dsp:cNvPr id="0" name=""/>
        <dsp:cNvSpPr/>
      </dsp:nvSpPr>
      <dsp:spPr>
        <a:xfrm>
          <a:off x="1074824" y="2756518"/>
          <a:ext cx="1061409" cy="106140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19664-CF06-4801-9FC9-525B1EB1B241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0884F-5035-4797-9A0B-7D96B43BB91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90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3F7A3-8E98-4E0D-A3B5-D3548D9A886F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0DF86-3381-429B-8423-BF47666B8C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E0BFDB-78B3-4D29-8E61-627C659F573E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6EA511-BE62-4ABB-8A52-0A3D285336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ANEXOS%20para%20la%20presentaci&#243;n%20RES.%20148-23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352928" cy="6048672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r>
              <a:rPr lang="es-ES" sz="3200" dirty="0" smtClean="0">
                <a:latin typeface="Arial" pitchFamily="34" charset="0"/>
                <a:cs typeface="Arial" pitchFamily="34" charset="0"/>
              </a:rPr>
              <a:t>CAPACITACIÓN 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SOBRE LA RES. 148/23 SOBRE LA METODOLOGÍA DE LA FICHA DE COSTOS Y GASTOS PARA EVALUAR PRECIOS Y TARIFAS</a:t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r>
              <a:rPr lang="es-ES" sz="3200" dirty="0" smtClean="0">
                <a:latin typeface="Arial" pitchFamily="34" charset="0"/>
                <a:cs typeface="Arial" pitchFamily="34" charset="0"/>
              </a:rPr>
              <a:t>Dirección 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de Política de Precios</a:t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r>
              <a:rPr lang="es-ES" sz="3200" dirty="0" err="1" smtClean="0">
                <a:latin typeface="Arial" pitchFamily="34" charset="0"/>
                <a:cs typeface="Arial" pitchFamily="34" charset="0"/>
              </a:rPr>
              <a:t>Msc</a:t>
            </a:r>
            <a:r>
              <a:rPr lang="es-ES" sz="3200" dirty="0" smtClean="0">
                <a:latin typeface="Arial" pitchFamily="34" charset="0"/>
                <a:cs typeface="Arial" pitchFamily="34" charset="0"/>
              </a:rPr>
              <a:t>. Margarita de la C. Acosta Rodríguez</a:t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r>
              <a:rPr lang="es-E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 smtClean="0">
                <a:latin typeface="Arial" pitchFamily="34" charset="0"/>
                <a:cs typeface="Arial" pitchFamily="34" charset="0"/>
              </a:rPr>
            </a:br>
            <a:r>
              <a:rPr lang="es-ES" sz="3200" dirty="0" smtClean="0">
                <a:latin typeface="Arial" pitchFamily="34" charset="0"/>
                <a:cs typeface="Arial" pitchFamily="34" charset="0"/>
              </a:rPr>
              <a:t>11-7-23, MFP. 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/>
            </a:r>
            <a:br>
              <a:rPr lang="es-ES" sz="3200" dirty="0">
                <a:latin typeface="Arial" pitchFamily="34" charset="0"/>
                <a:cs typeface="Arial" pitchFamily="34" charset="0"/>
              </a:rPr>
            </a:b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3499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ES" sz="800" b="1" i="1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es-ES" sz="2400" b="1" i="1" dirty="0" smtClean="0">
                <a:latin typeface="+mj-lt"/>
                <a:cs typeface="Arial" pitchFamily="34" charset="0"/>
              </a:rPr>
              <a:t>¡¡¡ IMPORTANTE:</a:t>
            </a:r>
          </a:p>
          <a:p>
            <a:pPr algn="just">
              <a:buFont typeface="Wingdings" pitchFamily="2" charset="2"/>
              <a:buChar char="q"/>
            </a:pPr>
            <a:r>
              <a:rPr lang="es-ES" sz="2400" b="1" i="1" dirty="0">
                <a:latin typeface="+mj-lt"/>
                <a:cs typeface="Arial" pitchFamily="34" charset="0"/>
              </a:rPr>
              <a:t>Deja sin efecto </a:t>
            </a:r>
            <a:r>
              <a:rPr lang="es-ES" sz="2400" b="1" i="1" dirty="0">
                <a:cs typeface="Arial" pitchFamily="34" charset="0"/>
              </a:rPr>
              <a:t>la aplicación de los Índices de la Media de la Clase de Actividad Económica </a:t>
            </a:r>
            <a:r>
              <a:rPr lang="es-ES" sz="2400" i="1" dirty="0" smtClean="0">
                <a:latin typeface="+mj-lt"/>
                <a:cs typeface="Arial" pitchFamily="34" charset="0"/>
              </a:rPr>
              <a:t>la </a:t>
            </a:r>
            <a:r>
              <a:rPr lang="es-ES" sz="2400" i="1" dirty="0">
                <a:latin typeface="+mj-lt"/>
                <a:cs typeface="Arial" pitchFamily="34" charset="0"/>
              </a:rPr>
              <a:t>determinación de precios mayoristas, </a:t>
            </a:r>
            <a:r>
              <a:rPr lang="es-ES" sz="2400" i="1" dirty="0">
                <a:cs typeface="Arial" pitchFamily="34" charset="0"/>
              </a:rPr>
              <a:t>aprobados para el primer año del Ordenamiento </a:t>
            </a:r>
            <a:r>
              <a:rPr lang="es-ES" sz="2400" i="1" dirty="0" smtClean="0">
                <a:cs typeface="Arial" pitchFamily="34" charset="0"/>
              </a:rPr>
              <a:t>Monetario, para la determinación de los precios mayoristas, que </a:t>
            </a:r>
            <a:r>
              <a:rPr lang="es-ES" sz="2400" i="1" dirty="0" smtClean="0">
                <a:latin typeface="+mj-lt"/>
                <a:cs typeface="Arial" pitchFamily="34" charset="0"/>
              </a:rPr>
              <a:t>incluye </a:t>
            </a:r>
            <a:r>
              <a:rPr lang="es-ES" sz="2400" i="1" dirty="0">
                <a:latin typeface="+mj-lt"/>
                <a:cs typeface="Arial" pitchFamily="34" charset="0"/>
              </a:rPr>
              <a:t>las tarifas </a:t>
            </a:r>
            <a:r>
              <a:rPr lang="es-ES" sz="2400" i="1" dirty="0" smtClean="0">
                <a:latin typeface="+mj-lt"/>
                <a:cs typeface="Arial" pitchFamily="34" charset="0"/>
              </a:rPr>
              <a:t>técnico-productivas. </a:t>
            </a:r>
          </a:p>
          <a:p>
            <a:pPr algn="just">
              <a:buFont typeface="Wingdings" pitchFamily="2" charset="2"/>
              <a:buChar char="q"/>
            </a:pPr>
            <a:endParaRPr lang="es-ES" sz="900" i="1" dirty="0">
              <a:latin typeface="+mj-lt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400" i="1" dirty="0">
                <a:latin typeface="+mj-lt"/>
                <a:cs typeface="Arial" pitchFamily="34" charset="0"/>
              </a:rPr>
              <a:t>Se ratifican los principios generales de la formación de precios mayoristas, minoristas y sobre los márgenes comerciales para entidades estatales establecidos en la legislación vigente, </a:t>
            </a:r>
            <a:r>
              <a:rPr lang="es-ES" sz="2400" b="1" i="1" dirty="0">
                <a:latin typeface="+mj-lt"/>
                <a:cs typeface="Arial" pitchFamily="34" charset="0"/>
              </a:rPr>
              <a:t>que no estén modificados por esta Metodología</a:t>
            </a:r>
            <a:r>
              <a:rPr lang="es-ES" sz="2400" b="1" i="1" dirty="0" smtClean="0">
                <a:latin typeface="+mj-lt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es-ES" sz="1000" b="1" i="1" dirty="0" smtClean="0">
              <a:latin typeface="+mj-lt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400" b="1" i="1" dirty="0" smtClean="0">
                <a:latin typeface="+mj-lt"/>
                <a:cs typeface="Arial" pitchFamily="34" charset="0"/>
              </a:rPr>
              <a:t>               Deroga la Res. 337/21 del MFP.</a:t>
            </a:r>
            <a:endParaRPr lang="es-ES" sz="2400" b="1" i="1" dirty="0">
              <a:latin typeface="+mj-lt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400" i="1" dirty="0" smtClean="0"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1071546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9077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62982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ES" sz="800" b="1" i="1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es-ES" sz="2400" b="1" i="1" dirty="0" smtClean="0">
                <a:latin typeface="+mj-lt"/>
                <a:cs typeface="Arial" pitchFamily="34" charset="0"/>
              </a:rPr>
              <a:t>¡¡¡ IMPORTANTE:</a:t>
            </a:r>
          </a:p>
          <a:p>
            <a:pPr algn="just">
              <a:buFont typeface="Wingdings" pitchFamily="2" charset="2"/>
              <a:buChar char="q"/>
            </a:pPr>
            <a:r>
              <a:rPr lang="es-ES" sz="2400" i="1" dirty="0" smtClean="0">
                <a:latin typeface="+mj-lt"/>
                <a:cs typeface="Arial" pitchFamily="34" charset="0"/>
              </a:rPr>
              <a:t> La elaboración de la Ficha tiene criterio referencial </a:t>
            </a:r>
          </a:p>
          <a:p>
            <a:pPr algn="just">
              <a:buFont typeface="Wingdings" pitchFamily="2" charset="2"/>
              <a:buChar char="q"/>
            </a:pPr>
            <a:endParaRPr lang="es-ES" sz="8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sz="2000" dirty="0">
                <a:latin typeface="+mj-lt"/>
                <a:cs typeface="Arial" pitchFamily="34" charset="0"/>
              </a:rPr>
              <a:t> </a:t>
            </a:r>
            <a:r>
              <a:rPr lang="es-ES" sz="2000" dirty="0" smtClean="0">
                <a:latin typeface="+mj-lt"/>
                <a:cs typeface="Arial" pitchFamily="34" charset="0"/>
              </a:rPr>
              <a:t>Los Modelos de la Ficha y sus Anexos se ajustan a las características, especificidades y complejidades de las actividades que realizan los diferentes actores económicos: estatales y no estatales.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1200" dirty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sz="2000" dirty="0">
                <a:cs typeface="Arial" pitchFamily="34" charset="0"/>
              </a:rPr>
              <a:t>Se deberá mostrar la mayor cantidad posible de elementos que justifiquen los costos y gastos</a:t>
            </a:r>
            <a:r>
              <a:rPr lang="es-ES" sz="2000" dirty="0" smtClean="0">
                <a:cs typeface="Arial" pitchFamily="34" charset="0"/>
              </a:rPr>
              <a:t>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1100" dirty="0"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+mj-lt"/>
                <a:cs typeface="Arial" pitchFamily="34" charset="0"/>
              </a:rPr>
              <a:t>En actores económicos no estatales que realicen actividades menos complejas, se elabora una Ficha con los datos elementales, que permitan mostrar a los efectos fiscales y de negociación entre los diferentes actores en qué costos y gastos incurren para la realización de sus producciones y servicios que así lo requieran</a:t>
            </a:r>
            <a:r>
              <a:rPr lang="es-ES" sz="2000" dirty="0" smtClean="0">
                <a:latin typeface="+mj-lt"/>
                <a:cs typeface="Arial" pitchFamily="34" charset="0"/>
                <a:hlinkClick r:id="rId2" action="ppaction://hlinkfile"/>
              </a:rPr>
              <a:t>.</a:t>
            </a: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1050" dirty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1071546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539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5909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¡¡¡ IMPORTANTE EN ENTIDADES ESTATALES:</a:t>
            </a:r>
          </a:p>
          <a:p>
            <a:pPr algn="just">
              <a:buNone/>
            </a:pPr>
            <a:endParaRPr lang="es-ES" sz="1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En la formación de precios mayoristas por métodos de gastos, se regulan:</a:t>
            </a:r>
          </a:p>
          <a:p>
            <a:pPr marL="711200" indent="0" algn="just">
              <a:buFont typeface="Wingdings" panose="05000000000000000000" pitchFamily="2" charset="2"/>
              <a:buChar char="Ø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los gastos indirectos, hasta 1.5 sobre el salario directo,</a:t>
            </a:r>
          </a:p>
          <a:p>
            <a:pPr marL="711200" indent="0" algn="just">
              <a:buFont typeface="Wingdings" panose="05000000000000000000" pitchFamily="2" charset="2"/>
              <a:buChar char="Ø"/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el importe de financiamiento al OSDE, por debajo de los gastos generales y de administración,</a:t>
            </a:r>
          </a:p>
          <a:p>
            <a:pPr marL="711200" indent="0" algn="just">
              <a:buFont typeface="Wingdings" panose="05000000000000000000" pitchFamily="2" charset="2"/>
              <a:buChar char="Ø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no se incluye el importe de la contribución territorial al desarrollo local,</a:t>
            </a:r>
          </a:p>
          <a:p>
            <a:pPr marL="711200" indent="0" algn="just">
              <a:buFont typeface="Wingdings" panose="05000000000000000000" pitchFamily="2" charset="2"/>
              <a:buChar char="Ø"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los límites de la utilidad, según tipo de actividad.</a:t>
            </a:r>
          </a:p>
          <a:p>
            <a:pPr algn="just">
              <a:buFont typeface="Wingdings" pitchFamily="2" charset="2"/>
              <a:buChar char="q"/>
            </a:pP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En la formación de precios por correlación se exigen las evidencias de las referencias de precios de importación, exportación, de similares del mercado interno, siempre que se demuestre su procedencia y bases generales para su determinación en rangos </a:t>
            </a:r>
            <a:r>
              <a:rPr lang="es-ES" sz="2400" i="1" dirty="0" smtClean="0">
                <a:latin typeface="Arial" pitchFamily="34" charset="0"/>
                <a:cs typeface="Arial" pitchFamily="34" charset="0"/>
              </a:rPr>
              <a:t>razonables. </a:t>
            </a:r>
            <a:endParaRPr lang="es-ES" sz="2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778098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4" y="980728"/>
            <a:ext cx="8822214" cy="5662982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ES" sz="800" b="1" i="1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es-ES" sz="2400" b="1" i="1" dirty="0" smtClean="0">
                <a:latin typeface="+mj-lt"/>
                <a:cs typeface="Arial" pitchFamily="34" charset="0"/>
              </a:rPr>
              <a:t>¡¡¡ IMPORTANTE: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sz="2400" dirty="0" smtClean="0">
                <a:latin typeface="+mj-lt"/>
                <a:cs typeface="Arial" pitchFamily="34" charset="0"/>
              </a:rPr>
              <a:t>Las actividades de importación y circulación hacia la economía interna  de entidades estatales se rigen por las Tasas de Margen Comercial establecidas: Res. 313/20, 417/20 y otras puntuales.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1000" dirty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7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" dirty="0"/>
              <a:t>Las entidades autorizadas a realizar importaciones, cuando comercialicen bienes en pequeñas cantidades pueden definir tasas de margen comercial o comisiones sobre los precios de importación según acuerden las partes, hasta un importe que cubra los gastos operacionales y un nivel de utilidad de hasta el 15 % sobre los gastos operacionales.</a:t>
            </a:r>
            <a:endParaRPr lang="en-US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1071546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0903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071546"/>
            <a:ext cx="8750206" cy="5572164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ES" sz="800" b="1" i="1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es-ES" sz="2400" b="1" i="1" dirty="0" smtClean="0">
                <a:latin typeface="+mj-lt"/>
                <a:cs typeface="Arial" pitchFamily="34" charset="0"/>
              </a:rPr>
              <a:t>¡¡¡ IMPORTANTE:</a:t>
            </a:r>
          </a:p>
          <a:p>
            <a:pPr algn="just">
              <a:buFont typeface="Wingdings" pitchFamily="2" charset="2"/>
              <a:buChar char="q"/>
            </a:pPr>
            <a:r>
              <a:rPr lang="es-ES" sz="2400" i="1" dirty="0" smtClean="0">
                <a:latin typeface="+mj-lt"/>
                <a:cs typeface="Arial" pitchFamily="34" charset="0"/>
              </a:rPr>
              <a:t> La Ficha de Costos es una herramienta esencial para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000" i="1" dirty="0" smtClean="0">
                <a:latin typeface="+mj-lt"/>
                <a:cs typeface="Arial" pitchFamily="34" charset="0"/>
              </a:rPr>
              <a:t> Acordar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000" i="1" dirty="0" smtClean="0">
                <a:latin typeface="+mj-lt"/>
                <a:cs typeface="Arial" pitchFamily="34" charset="0"/>
              </a:rPr>
              <a:t>Negociar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000" i="1" dirty="0" smtClean="0">
                <a:latin typeface="+mj-lt"/>
                <a:cs typeface="Arial" pitchFamily="34" charset="0"/>
              </a:rPr>
              <a:t>Licitar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000" i="1" dirty="0" smtClean="0">
                <a:latin typeface="+mj-lt"/>
                <a:cs typeface="Arial" pitchFamily="34" charset="0"/>
              </a:rPr>
              <a:t>Concertar</a:t>
            </a:r>
            <a:endParaRPr lang="es-ES" sz="1600" i="1" dirty="0" smtClean="0">
              <a:latin typeface="+mj-lt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400" i="1" dirty="0" smtClean="0">
                <a:latin typeface="+mj-lt"/>
                <a:cs typeface="Arial" pitchFamily="34" charset="0"/>
              </a:rPr>
              <a:t>Esta Resolución no establece regulaciones de precios a los actores económicos no estatales.</a:t>
            </a:r>
          </a:p>
          <a:p>
            <a:pPr algn="just">
              <a:buFont typeface="Wingdings" pitchFamily="2" charset="2"/>
              <a:buChar char="q"/>
            </a:pPr>
            <a:endParaRPr lang="es-ES" sz="1400" i="1" dirty="0" smtClean="0">
              <a:latin typeface="+mj-lt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400" i="1" dirty="0" smtClean="0">
                <a:latin typeface="+mj-lt"/>
                <a:cs typeface="Arial" pitchFamily="34" charset="0"/>
              </a:rPr>
              <a:t>Las regulaciones de precios al sector no estatal se sustentan fundamentalmente en concertaciones de los gobiernos locales con los diferentes actores económicos.</a:t>
            </a: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1050" dirty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es-ES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29642" cy="954914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5393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5" y="714356"/>
            <a:ext cx="8875602" cy="614364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000" i="1" dirty="0" smtClean="0"/>
              <a:t>Conducción del proceso por cada gobierno local, con la participación de las DP y MFP, entidades, actores económicos no estatales, ANAP, ANEC, Academia.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i="1" dirty="0" smtClean="0"/>
              <a:t>Identificación de las </a:t>
            </a:r>
            <a:r>
              <a:rPr lang="es-ES" sz="2000" i="1" dirty="0"/>
              <a:t>actividades de mayor impacto en la población y las entidades </a:t>
            </a:r>
            <a:r>
              <a:rPr lang="es-ES" sz="2000" i="1" dirty="0" smtClean="0"/>
              <a:t> </a:t>
            </a:r>
          </a:p>
          <a:p>
            <a:pPr marL="812800" indent="-703263">
              <a:buNone/>
              <a:tabLst>
                <a:tab pos="1524000" algn="l"/>
              </a:tabLst>
            </a:pPr>
            <a:r>
              <a:rPr lang="es-ES" sz="2000" i="1" dirty="0" smtClean="0"/>
              <a:t>          </a:t>
            </a:r>
            <a:r>
              <a:rPr lang="es-ES" sz="1800" i="1" dirty="0" smtClean="0"/>
              <a:t>y de ellas, selección de los productos y servicios más demandados, de mayor impacto.</a:t>
            </a:r>
          </a:p>
          <a:p>
            <a:pPr marL="430213" lvl="8" indent="-342900">
              <a:buFont typeface="Wingdings" panose="05000000000000000000" pitchFamily="2" charset="2"/>
              <a:buChar char="Ø"/>
            </a:pPr>
            <a:r>
              <a:rPr lang="es-ES" sz="2000" i="1" dirty="0" smtClean="0"/>
              <a:t>Negociación con los diferentes actores, a partir de: </a:t>
            </a:r>
          </a:p>
          <a:p>
            <a:pPr marL="87313" lvl="8" indent="0" defTabSz="406400">
              <a:buNone/>
              <a:tabLst>
                <a:tab pos="900113" algn="l"/>
              </a:tabLst>
            </a:pPr>
            <a:r>
              <a:rPr lang="es-ES" sz="2000" i="1" dirty="0" smtClean="0"/>
              <a:t>     </a:t>
            </a:r>
            <a:r>
              <a:rPr lang="es-ES" i="1" dirty="0" smtClean="0"/>
              <a:t>- Ficha de Costos y Gastos para evaluar precios y tarifas,</a:t>
            </a:r>
          </a:p>
          <a:p>
            <a:pPr marL="900113" lvl="8" indent="-812800">
              <a:buNone/>
              <a:tabLst>
                <a:tab pos="900113" algn="l"/>
              </a:tabLst>
            </a:pPr>
            <a:r>
              <a:rPr lang="es-ES" i="1" dirty="0"/>
              <a:t> </a:t>
            </a:r>
            <a:r>
              <a:rPr lang="es-ES" i="1" dirty="0" smtClean="0"/>
              <a:t>     - Definición de límites de margen de utilidad sobre costos o precios de adquisición de productos a comercializar,</a:t>
            </a:r>
          </a:p>
          <a:p>
            <a:pPr marL="87313" lvl="8" indent="0">
              <a:buNone/>
              <a:tabLst>
                <a:tab pos="900113" algn="l"/>
              </a:tabLst>
            </a:pPr>
            <a:r>
              <a:rPr lang="es-ES" i="1" dirty="0"/>
              <a:t> </a:t>
            </a:r>
            <a:r>
              <a:rPr lang="es-ES" i="1" dirty="0" smtClean="0"/>
              <a:t>     - valoración de niveles de ofertas, calidad, unidad de medida, cadena de valores,</a:t>
            </a:r>
          </a:p>
          <a:p>
            <a:pPr marL="87313" lvl="8" indent="0">
              <a:buNone/>
              <a:tabLst>
                <a:tab pos="900113" algn="l"/>
              </a:tabLst>
            </a:pPr>
            <a:r>
              <a:rPr lang="es-ES" i="1" dirty="0" smtClean="0"/>
              <a:t>      - participación mínima de comercializadores, evitando intermediarios,</a:t>
            </a:r>
          </a:p>
          <a:p>
            <a:pPr marL="87313" lvl="8" indent="0">
              <a:buNone/>
              <a:tabLst>
                <a:tab pos="900113" algn="l"/>
              </a:tabLst>
            </a:pPr>
            <a:r>
              <a:rPr lang="es-ES" i="1" dirty="0"/>
              <a:t> </a:t>
            </a:r>
            <a:r>
              <a:rPr lang="es-ES" i="1" dirty="0" smtClean="0"/>
              <a:t>     - características de los territorios y otros aspectos que se requieran.</a:t>
            </a:r>
          </a:p>
          <a:p>
            <a:pPr marL="449263" lvl="8" indent="-361950">
              <a:buFont typeface="Wingdings" panose="05000000000000000000" pitchFamily="2" charset="2"/>
              <a:buChar char="Ø"/>
              <a:tabLst>
                <a:tab pos="449263" algn="l"/>
              </a:tabLst>
            </a:pPr>
            <a:r>
              <a:rPr lang="es-ES" sz="2000" i="1" dirty="0" smtClean="0"/>
              <a:t>Emisión de Acuerdos de los Comités de Contratación y de Disposiciones o Acuerdos del Gobierno local.</a:t>
            </a:r>
          </a:p>
          <a:p>
            <a:pPr marL="449263" lvl="8" indent="-361950">
              <a:buFont typeface="Wingdings" panose="05000000000000000000" pitchFamily="2" charset="2"/>
              <a:buChar char="Ø"/>
              <a:tabLst>
                <a:tab pos="449263" algn="l"/>
              </a:tabLst>
            </a:pPr>
            <a:r>
              <a:rPr lang="es-ES" sz="2000" i="1" dirty="0" smtClean="0"/>
              <a:t>Divulgación de las concertaciones de precios por diferentes vías. </a:t>
            </a:r>
            <a:r>
              <a:rPr lang="es-ES" sz="800" i="1" dirty="0" smtClean="0"/>
              <a:t>           </a:t>
            </a:r>
            <a:r>
              <a:rPr lang="es-ES" sz="2000" i="1" dirty="0" smtClean="0"/>
              <a:t>            </a:t>
            </a:r>
          </a:p>
          <a:p>
            <a:pPr marL="2060575" lvl="8" indent="-1973263" algn="ctr">
              <a:buNone/>
            </a:pPr>
            <a:r>
              <a:rPr lang="es-ES" sz="2800" b="1" i="1" dirty="0" smtClean="0"/>
              <a:t>CONCERTAR NO ES TOPAR, NI ES AL BARRER                            </a:t>
            </a:r>
          </a:p>
          <a:p>
            <a:pPr marL="2060575" lvl="8" indent="-1973263" algn="ctr">
              <a:buNone/>
            </a:pPr>
            <a:r>
              <a:rPr lang="es-ES" sz="2000" i="1" dirty="0" smtClean="0"/>
              <a:t>.</a:t>
            </a:r>
          </a:p>
          <a:p>
            <a:pPr marL="2060575" lvl="8" indent="-1973263" algn="ctr">
              <a:buNone/>
            </a:pPr>
            <a:endParaRPr lang="es-ES" sz="2000" i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 </a:t>
            </a:r>
            <a:endParaRPr lang="es-ES" sz="3100" dirty="0"/>
          </a:p>
        </p:txBody>
      </p:sp>
      <p:sp>
        <p:nvSpPr>
          <p:cNvPr id="4" name="Llamada de flecha hacia abajo 3"/>
          <p:cNvSpPr/>
          <p:nvPr/>
        </p:nvSpPr>
        <p:spPr>
          <a:xfrm>
            <a:off x="227191" y="142853"/>
            <a:ext cx="8822213" cy="57150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 algn="ctr">
              <a:buNone/>
            </a:pPr>
            <a:r>
              <a:rPr lang="es-ES" sz="2800" i="1" dirty="0"/>
              <a:t>¿ Qué tener en cuenta en las concertaciones?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544616"/>
          </a:xfrm>
        </p:spPr>
        <p:txBody>
          <a:bodyPr>
            <a:noAutofit/>
          </a:bodyPr>
          <a:lstStyle/>
          <a:p>
            <a:pPr marL="109728" lvl="0" indent="0" algn="just">
              <a:buNone/>
            </a:pP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1" dirty="0">
                <a:cs typeface="Arial" pitchFamily="34" charset="0"/>
              </a:rPr>
              <a:t>La Ficha de Precios constituye un instrumento </a:t>
            </a:r>
            <a:r>
              <a:rPr lang="es-ES" sz="2400" i="1" dirty="0" smtClean="0">
                <a:cs typeface="Arial" pitchFamily="34" charset="0"/>
              </a:rPr>
              <a:t>para el  </a:t>
            </a:r>
            <a:r>
              <a:rPr lang="es-ES" sz="2400" i="1" dirty="0">
                <a:cs typeface="Arial" pitchFamily="34" charset="0"/>
              </a:rPr>
              <a:t>análisis,  </a:t>
            </a:r>
            <a:r>
              <a:rPr lang="es-ES" sz="2400" i="1" dirty="0" smtClean="0">
                <a:cs typeface="Arial" pitchFamily="34" charset="0"/>
              </a:rPr>
              <a:t>regulación   y control.</a:t>
            </a:r>
            <a:endParaRPr lang="es-E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 algn="just">
              <a:buFont typeface="Wingdings" pitchFamily="2" charset="2"/>
              <a:buChar char="q"/>
            </a:pP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entidades estatales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productoras o prestadoras de servicios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técnico-productivos:</a:t>
            </a:r>
          </a:p>
          <a:p>
            <a:pPr marL="365760" lvl="1" indent="0" algn="just">
              <a:buFont typeface="Wingdings" pitchFamily="2" charset="2"/>
              <a:buChar char="Ø"/>
            </a:pPr>
            <a:r>
              <a:rPr lang="es-E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Forman precios por métodos de correlación o de costos y gastos, y </a:t>
            </a:r>
          </a:p>
          <a:p>
            <a:pPr marL="365760" lvl="1" indent="0" algn="just">
              <a:buFont typeface="Wingdings" pitchFamily="2" charset="2"/>
              <a:buChar char="Ø"/>
            </a:pPr>
            <a:r>
              <a:rPr lang="es-E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Acuerdan </a:t>
            </a: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precios: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a partir del análisis de los costos y gastos necesarios, 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previo análisis en la cadena de </a:t>
            </a:r>
            <a:r>
              <a:rPr lang="es-E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valores, </a:t>
            </a:r>
            <a:endParaRPr lang="es-E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0" lvl="1" indent="-457200" algn="just">
              <a:buFont typeface="+mj-lt"/>
              <a:buAutoNum type="alphaLcParenR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impacto en los precios y tarifas minoristas, </a:t>
            </a:r>
          </a:p>
          <a:p>
            <a:pPr marL="822960" lvl="1" indent="-457200" algn="just">
              <a:buFont typeface="+mj-lt"/>
              <a:buAutoNum type="alphaLcParenR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que no generen </a:t>
            </a:r>
            <a:r>
              <a:rPr lang="es-E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subsidios.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¡¡¡ Criterios de eficiencia: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Racionalidad de las normas de consumo y tecnológicas,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Disminución de los gastos indirectos,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Introducción de innovaciones, la ciencia, la técnica,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Reforzamiento de las medidas de organización y control.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buNone/>
            </a:pP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85720" y="0"/>
            <a:ext cx="8643998" cy="908720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2728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980728"/>
            <a:ext cx="8643998" cy="511256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¡¡¡ IMPORTANTE:</a:t>
            </a:r>
          </a:p>
          <a:p>
            <a:pPr algn="just">
              <a:buNone/>
            </a:pPr>
            <a:endParaRPr lang="es-ES" sz="1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Como parte de la conciliación de los precios mayoristas y minoristas de productos y servicios de mayor impacto en la población, las entidades nacionales: </a:t>
            </a:r>
          </a:p>
          <a:p>
            <a:pPr algn="just">
              <a:buFont typeface="Wingdings" pitchFamily="2" charset="2"/>
              <a:buChar char="q"/>
            </a:pPr>
            <a:endParaRPr lang="es-ES" sz="14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solicitan los criterios a las direcciones provinciales de Finanzas y Precios,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pueden concertar precios con los gobiernos locales en aquellos productos que puntualmente se requiera.</a:t>
            </a:r>
          </a:p>
          <a:p>
            <a:pPr algn="just">
              <a:buNone/>
            </a:pPr>
            <a:endParaRPr lang="es-E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980728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6073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1628800"/>
            <a:ext cx="8643998" cy="453650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¡¡¡ </a:t>
            </a:r>
            <a:r>
              <a:rPr lang="es-ES" sz="2800" b="1" i="1" dirty="0" smtClean="0">
                <a:latin typeface="+mj-lt"/>
                <a:cs typeface="Arial" pitchFamily="34" charset="0"/>
              </a:rPr>
              <a:t>IMPORTANTE:</a:t>
            </a:r>
            <a:endParaRPr lang="en-US" sz="2800" i="1" dirty="0" smtClean="0">
              <a:latin typeface="+mj-lt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800" i="1" dirty="0" smtClean="0">
                <a:latin typeface="+mj-lt"/>
                <a:cs typeface="Arial" panose="020B0604020202020204" pitchFamily="34" charset="0"/>
              </a:rPr>
              <a:t>Se </a:t>
            </a:r>
            <a:r>
              <a:rPr lang="en-US" sz="2800" i="1" dirty="0" err="1" smtClean="0">
                <a:latin typeface="+mj-lt"/>
                <a:cs typeface="Arial" panose="020B0604020202020204" pitchFamily="34" charset="0"/>
              </a:rPr>
              <a:t>enfatiza</a:t>
            </a:r>
            <a:r>
              <a:rPr lang="en-US" sz="2800" i="1" dirty="0" smtClean="0">
                <a:latin typeface="+mj-lt"/>
                <a:cs typeface="Arial" panose="020B0604020202020204" pitchFamily="34" charset="0"/>
              </a:rPr>
              <a:t> en la </a:t>
            </a:r>
            <a:r>
              <a:rPr lang="en-US" sz="2800" b="1" i="1" dirty="0" err="1" smtClean="0">
                <a:latin typeface="+mj-lt"/>
                <a:cs typeface="Arial" panose="020B0604020202020204" pitchFamily="34" charset="0"/>
              </a:rPr>
              <a:t>Concertación</a:t>
            </a:r>
            <a:r>
              <a:rPr lang="en-US" sz="2800" b="1" i="1" dirty="0" smtClean="0">
                <a:latin typeface="+mj-lt"/>
                <a:cs typeface="Arial" panose="020B0604020202020204" pitchFamily="34" charset="0"/>
              </a:rPr>
              <a:t> de </a:t>
            </a:r>
            <a:r>
              <a:rPr lang="en-US" sz="2800" b="1" i="1" dirty="0" err="1" smtClean="0">
                <a:latin typeface="+mj-lt"/>
                <a:cs typeface="Arial" panose="020B0604020202020204" pitchFamily="34" charset="0"/>
              </a:rPr>
              <a:t>precios</a:t>
            </a:r>
            <a:r>
              <a:rPr lang="en-US" sz="2800" b="1" i="1" dirty="0" smtClean="0">
                <a:latin typeface="+mj-lt"/>
                <a:cs typeface="Arial" panose="020B0604020202020204" pitchFamily="34" charset="0"/>
              </a:rPr>
              <a:t> de los </a:t>
            </a:r>
            <a:r>
              <a:rPr lang="en-US" sz="2800" b="1" i="1" dirty="0" err="1" smtClean="0">
                <a:latin typeface="+mj-lt"/>
                <a:cs typeface="Arial" panose="020B0604020202020204" pitchFamily="34" charset="0"/>
              </a:rPr>
              <a:t>gobiernos</a:t>
            </a:r>
            <a:r>
              <a:rPr lang="en-US" sz="2800" b="1" i="1" dirty="0" smtClean="0">
                <a:latin typeface="+mj-lt"/>
                <a:cs typeface="Arial" panose="020B0604020202020204" pitchFamily="34" charset="0"/>
              </a:rPr>
              <a:t> locales con los </a:t>
            </a:r>
            <a:r>
              <a:rPr lang="en-US" sz="2800" b="1" i="1" dirty="0" err="1" smtClean="0">
                <a:latin typeface="+mj-lt"/>
                <a:cs typeface="Arial" panose="020B0604020202020204" pitchFamily="34" charset="0"/>
              </a:rPr>
              <a:t>diferentes</a:t>
            </a:r>
            <a:r>
              <a:rPr lang="en-US" sz="2800" b="1" i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+mj-lt"/>
                <a:cs typeface="Arial" panose="020B0604020202020204" pitchFamily="34" charset="0"/>
              </a:rPr>
              <a:t>actores</a:t>
            </a:r>
            <a:r>
              <a:rPr lang="en-US" sz="2800" b="1" i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+mj-lt"/>
                <a:cs typeface="Arial" panose="020B0604020202020204" pitchFamily="34" charset="0"/>
              </a:rPr>
              <a:t>económicos</a:t>
            </a:r>
            <a:r>
              <a:rPr lang="en-US" sz="2800" b="1" i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US" sz="2800" i="1" dirty="0" smtClean="0">
                <a:latin typeface="+mj-lt"/>
                <a:cs typeface="Arial" panose="020B0604020202020204" pitchFamily="34" charset="0"/>
              </a:rPr>
              <a:t>en los </a:t>
            </a:r>
            <a:r>
              <a:rPr lang="en-US" sz="2800" i="1" dirty="0" err="1" smtClean="0">
                <a:latin typeface="+mj-lt"/>
                <a:cs typeface="Arial" panose="020B0604020202020204" pitchFamily="34" charset="0"/>
              </a:rPr>
              <a:t>productos</a:t>
            </a:r>
            <a:r>
              <a:rPr lang="en-US" sz="2800" i="1" dirty="0" smtClean="0">
                <a:latin typeface="+mj-lt"/>
                <a:cs typeface="Arial" panose="020B0604020202020204" pitchFamily="34" charset="0"/>
              </a:rPr>
              <a:t> de mayor </a:t>
            </a:r>
            <a:r>
              <a:rPr lang="en-US" sz="2800" i="1" dirty="0" err="1" smtClean="0">
                <a:latin typeface="+mj-lt"/>
                <a:cs typeface="Arial" panose="020B0604020202020204" pitchFamily="34" charset="0"/>
              </a:rPr>
              <a:t>impacto</a:t>
            </a:r>
            <a:r>
              <a:rPr lang="en-US" sz="2800" i="1" dirty="0" smtClean="0">
                <a:latin typeface="+mj-lt"/>
                <a:cs typeface="Arial" panose="020B0604020202020204" pitchFamily="34" charset="0"/>
              </a:rPr>
              <a:t> a la </a:t>
            </a:r>
            <a:r>
              <a:rPr lang="en-US" sz="2800" i="1" dirty="0" err="1" smtClean="0">
                <a:latin typeface="+mj-lt"/>
                <a:cs typeface="Arial" panose="020B0604020202020204" pitchFamily="34" charset="0"/>
              </a:rPr>
              <a:t>población</a:t>
            </a:r>
            <a:r>
              <a:rPr lang="en-US" sz="2800" i="1" dirty="0" smtClean="0">
                <a:latin typeface="+mj-lt"/>
                <a:cs typeface="Arial" panose="020B0604020202020204" pitchFamily="34" charset="0"/>
              </a:rPr>
              <a:t>.</a:t>
            </a:r>
            <a:endParaRPr lang="es-ES" sz="2800" dirty="0" smtClean="0">
              <a:latin typeface="+mj-lt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2800" b="1" i="1" dirty="0" smtClean="0">
                <a:latin typeface="+mj-lt"/>
                <a:cs typeface="Arial" pitchFamily="34" charset="0"/>
              </a:rPr>
              <a:t> Obligación de mostrar la Ficha y sus bases de datos en las negociaciones entre los diferentes actores. </a:t>
            </a:r>
          </a:p>
          <a:p>
            <a:pPr algn="just">
              <a:buFont typeface="Wingdings" pitchFamily="2" charset="2"/>
              <a:buChar char="q"/>
            </a:pPr>
            <a:endParaRPr lang="es-ES" sz="2800" b="1" i="1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endParaRPr lang="es-ES" sz="2800" i="1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939784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1556792"/>
            <a:ext cx="8643998" cy="508691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800" b="1" i="1" dirty="0" smtClean="0">
                <a:latin typeface="Arial" pitchFamily="34" charset="0"/>
                <a:cs typeface="Arial" pitchFamily="34" charset="0"/>
              </a:rPr>
              <a:t>¡¡¡ </a:t>
            </a:r>
            <a:r>
              <a:rPr lang="es-ES" sz="2800" b="1" i="1" dirty="0" smtClean="0">
                <a:latin typeface="+mj-lt"/>
                <a:cs typeface="Arial" pitchFamily="34" charset="0"/>
              </a:rPr>
              <a:t>IMPORTANTE:</a:t>
            </a:r>
            <a:endParaRPr lang="en-US" sz="2800" i="1" dirty="0" smtClean="0">
              <a:latin typeface="+mj-lt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s-ES" sz="3600" b="1" i="1" dirty="0" smtClean="0">
                <a:latin typeface="+mj-lt"/>
                <a:cs typeface="Arial" panose="020B0604020202020204" pitchFamily="34" charset="0"/>
              </a:rPr>
              <a:t>El proceso de confección de las Fichas </a:t>
            </a:r>
          </a:p>
          <a:p>
            <a:pPr algn="ctr">
              <a:buNone/>
            </a:pPr>
            <a:r>
              <a:rPr lang="es-ES" sz="3600" b="1" i="1" dirty="0" smtClean="0">
                <a:latin typeface="+mj-lt"/>
                <a:cs typeface="Arial" panose="020B0604020202020204" pitchFamily="34" charset="0"/>
              </a:rPr>
              <a:t>NO ES PARA INCREMENTR PRECIOS Y TARIFAS, SINO PARA BUSCAR RESERVAS  DE EFICIENCIA Y DISMINUIR PRECIOS Y TARIFAS</a:t>
            </a:r>
          </a:p>
          <a:p>
            <a:pPr algn="ctr">
              <a:buNone/>
            </a:pPr>
            <a:endParaRPr lang="es-ES" sz="2800" b="1" i="1" dirty="0" smtClean="0">
              <a:latin typeface="+mj-lt"/>
              <a:cs typeface="Arial" panose="020B0604020202020204" pitchFamily="34" charset="0"/>
            </a:endParaRPr>
          </a:p>
          <a:p>
            <a:pPr algn="ctr">
              <a:buNone/>
            </a:pPr>
            <a:endParaRPr lang="es-ES" sz="2800" b="1" i="1" dirty="0" smtClean="0">
              <a:latin typeface="+mj-lt"/>
              <a:cs typeface="Arial" panose="020B0604020202020204" pitchFamily="34" charset="0"/>
            </a:endParaRPr>
          </a:p>
          <a:p>
            <a:pPr algn="ctr">
              <a:buNone/>
            </a:pPr>
            <a:endParaRPr lang="es-ES" sz="2800" b="1" i="1" dirty="0" smtClean="0">
              <a:latin typeface="+mj-lt"/>
              <a:cs typeface="Arial" panose="020B0604020202020204" pitchFamily="34" charset="0"/>
            </a:endParaRPr>
          </a:p>
          <a:p>
            <a:pPr algn="just">
              <a:buNone/>
            </a:pPr>
            <a:endParaRPr lang="es-ES" sz="2800" i="1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939784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s-ES" i="1" dirty="0" smtClean="0">
                <a:solidFill>
                  <a:srgbClr val="374D81"/>
                </a:solidFill>
              </a:rPr>
              <a:t/>
            </a:r>
            <a:br>
              <a:rPr lang="es-ES" i="1" dirty="0" smtClean="0">
                <a:solidFill>
                  <a:srgbClr val="374D81"/>
                </a:solidFill>
              </a:rPr>
            </a:br>
            <a:r>
              <a:rPr lang="es-ES" i="1" dirty="0" smtClean="0">
                <a:solidFill>
                  <a:srgbClr val="374D81"/>
                </a:solidFill>
              </a:rPr>
              <a:t>SITUACIÓN ACTUAL</a:t>
            </a:r>
            <a:r>
              <a:rPr lang="en-US" i="1" dirty="0" smtClean="0">
                <a:solidFill>
                  <a:srgbClr val="374D81"/>
                </a:solidFill>
              </a:rPr>
              <a:t/>
            </a:r>
            <a:br>
              <a:rPr lang="en-US" i="1" dirty="0" smtClean="0">
                <a:solidFill>
                  <a:srgbClr val="374D81"/>
                </a:solidFill>
              </a:rPr>
            </a:br>
            <a:endParaRPr lang="es-ES" dirty="0"/>
          </a:p>
        </p:txBody>
      </p:sp>
      <p:sp>
        <p:nvSpPr>
          <p:cNvPr id="4" name="Rectángulo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519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r>
              <a:rPr lang="es-ES" sz="2800" i="1" dirty="0" smtClean="0"/>
              <a:t>Contexto de alta inflación, que es multifactorial</a:t>
            </a:r>
          </a:p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r>
              <a:rPr lang="es-ES" sz="2800" i="1" dirty="0" smtClean="0"/>
              <a:t>Altos precios de las importaciones, y en particular de los fletes </a:t>
            </a:r>
          </a:p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r>
              <a:rPr lang="es-ES" sz="2800" i="1" dirty="0" smtClean="0"/>
              <a:t>Marcado desabastecimiento de insumos, materias primas, productos esenciales</a:t>
            </a:r>
          </a:p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r>
              <a:rPr lang="es-ES" sz="2800" i="1" dirty="0" smtClean="0"/>
              <a:t>Deterioro de la capacidad de compra del salario y pensiones</a:t>
            </a:r>
          </a:p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r>
              <a:rPr lang="es-ES" sz="2800" i="1" dirty="0" smtClean="0"/>
              <a:t>Déficit de divisa </a:t>
            </a:r>
          </a:p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r>
              <a:rPr lang="es-ES" sz="2800" i="1" dirty="0" smtClean="0"/>
              <a:t>Existencia de varios actores económicos, que gestionan en diferentes esquemas financieros.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692696"/>
            <a:ext cx="8750206" cy="547260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800" b="1" i="1" dirty="0" smtClean="0">
                <a:latin typeface="+mj-lt"/>
                <a:cs typeface="Arial" pitchFamily="34" charset="0"/>
              </a:rPr>
              <a:t>Su efectividad depende, PRINCIPALMENTE, de: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800" i="1" dirty="0" smtClean="0">
                <a:latin typeface="+mj-lt"/>
                <a:cs typeface="Arial" pitchFamily="34" charset="0"/>
              </a:rPr>
              <a:t>Intencionalidad,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800" i="1" dirty="0" smtClean="0">
                <a:latin typeface="+mj-lt"/>
                <a:cs typeface="Arial" pitchFamily="34" charset="0"/>
              </a:rPr>
              <a:t>Preparación a todos los actores,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800" i="1" dirty="0" smtClean="0">
                <a:latin typeface="+mj-lt"/>
                <a:cs typeface="Arial" pitchFamily="34" charset="0"/>
              </a:rPr>
              <a:t>Rigor en la implementación de las orientaciones emitidas,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800" i="1" dirty="0" smtClean="0">
                <a:latin typeface="+mj-lt"/>
                <a:cs typeface="Arial" pitchFamily="34" charset="0"/>
              </a:rPr>
              <a:t>Sistematicidad  de las ACCIONES DE CONTROL.</a:t>
            </a:r>
          </a:p>
          <a:p>
            <a:pPr algn="just">
              <a:buNone/>
            </a:pPr>
            <a:r>
              <a:rPr lang="es-ES" sz="1100" i="1" dirty="0" smtClean="0">
                <a:latin typeface="+mj-lt"/>
                <a:cs typeface="Arial" pitchFamily="34" charset="0"/>
              </a:rPr>
              <a:t>   </a:t>
            </a:r>
          </a:p>
          <a:p>
            <a:pPr algn="ctr">
              <a:buNone/>
            </a:pPr>
            <a:r>
              <a:rPr lang="es-ES" sz="2800" b="1" i="1" dirty="0" smtClean="0">
                <a:latin typeface="+mj-lt"/>
                <a:cs typeface="Arial" pitchFamily="34" charset="0"/>
              </a:rPr>
              <a:t>ES ESENCIAL LA  CAPACITACIÓN DE TODOS LOS DIRECTIVOS, FUNCIONARIOS, ESPECIALISTAS Y COLECTIVOS, PARA LOGRAR EFECTIVIDAD EN EL COMBATE A LOS PRECIOS  DESMEDIDOS Y ABUSIVOS.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29642" cy="576064"/>
          </a:xfrm>
        </p:spPr>
        <p:txBody>
          <a:bodyPr>
            <a:noAutofit/>
          </a:bodyPr>
          <a:lstStyle/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ACCIONES TRANSFORMADORAS EN LOS PRECIOS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466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810539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s-ES" dirty="0" smtClean="0"/>
              <a:t>IMPRESCINDIBLE:</a:t>
            </a:r>
          </a:p>
          <a:p>
            <a:r>
              <a:rPr lang="es-ES" b="1" dirty="0" smtClean="0"/>
              <a:t>Amplio proceso de capacitación de los directivos y especialistas </a:t>
            </a:r>
            <a:r>
              <a:rPr lang="es-ES" dirty="0" smtClean="0"/>
              <a:t>que atienden la actividad y de otros, para poder reproducir las acciones de preparación a todos los actores.</a:t>
            </a:r>
          </a:p>
          <a:p>
            <a:endParaRPr lang="es-ES" dirty="0" smtClean="0"/>
          </a:p>
          <a:p>
            <a:r>
              <a:rPr lang="es-ES" dirty="0" smtClean="0"/>
              <a:t>Realización de </a:t>
            </a:r>
            <a:r>
              <a:rPr lang="es-ES" b="1" dirty="0" smtClean="0"/>
              <a:t>Capacitación por sectores, actividades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b="1" dirty="0" smtClean="0"/>
              <a:t>Acciones de preparación a los diferentes actores de la economía, por actividades productivas afines</a:t>
            </a:r>
            <a:r>
              <a:rPr lang="es-ES" dirty="0" smtClean="0"/>
              <a:t> y en otras, como de </a:t>
            </a:r>
            <a:r>
              <a:rPr lang="es-ES" b="1" dirty="0" smtClean="0"/>
              <a:t>elaboración gastronómica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Reforzamiento del </a:t>
            </a:r>
            <a:r>
              <a:rPr lang="es-ES" b="1" dirty="0" smtClean="0"/>
              <a:t>Asesoramiento en la base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b="1" dirty="0" smtClean="0"/>
              <a:t>Supervisión constante de su correcta aplicación.</a:t>
            </a:r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400" dirty="0" smtClean="0"/>
              <a:t>PARA LA IMPLEMENTACIÓN DE ESTA METODOLOGÍA DE CONFECCIÓN DE LA FICHA Y OTROS ASPECTOS QUE SE REGULAN:</a:t>
            </a:r>
            <a:br>
              <a:rPr lang="es-E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1951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endParaRPr lang="es-ES" sz="100" b="1" i="1" dirty="0"/>
          </a:p>
          <a:p>
            <a:pPr marL="109728" indent="0" algn="ctr">
              <a:buNone/>
            </a:pPr>
            <a:r>
              <a:rPr lang="es-ES" sz="2400" b="1" i="1" dirty="0"/>
              <a:t> </a:t>
            </a:r>
            <a:r>
              <a:rPr lang="es-ES" sz="2400" b="1" i="1" dirty="0" smtClean="0"/>
              <a:t>¿ Con cuáles instrumentos se cuenta para las medidas de regulación y control? </a:t>
            </a:r>
            <a:endParaRPr lang="es-ES" sz="2400" b="1" i="1" dirty="0" smtClean="0"/>
          </a:p>
          <a:p>
            <a:pPr marL="109728" indent="0" algn="ctr">
              <a:buNone/>
            </a:pPr>
            <a:endParaRPr lang="es-ES" sz="2400" b="1" i="1" dirty="0" smtClean="0"/>
          </a:p>
          <a:p>
            <a:pPr marL="109728" indent="0" algn="ctr">
              <a:buNone/>
            </a:pPr>
            <a:endParaRPr lang="es-ES" sz="2400" b="1" i="1" dirty="0" smtClean="0"/>
          </a:p>
          <a:p>
            <a:pPr marL="109728" indent="0" algn="ctr">
              <a:buNone/>
            </a:pPr>
            <a:endParaRPr lang="es-ES" sz="2400" b="1" i="1" dirty="0"/>
          </a:p>
          <a:p>
            <a:pPr marL="109728" indent="0" algn="ctr">
              <a:buNone/>
            </a:pPr>
            <a:endParaRPr lang="es-ES" sz="2400" b="1" i="1" dirty="0" smtClean="0"/>
          </a:p>
          <a:p>
            <a:pPr marL="109728" indent="0" algn="ctr">
              <a:buNone/>
            </a:pPr>
            <a:endParaRPr lang="es-ES" sz="2400" b="1" i="1" dirty="0"/>
          </a:p>
          <a:p>
            <a:pPr marL="109728" indent="0" algn="ctr">
              <a:buNone/>
            </a:pPr>
            <a:endParaRPr lang="es-ES" sz="2400" b="1" i="1" dirty="0" smtClean="0"/>
          </a:p>
          <a:p>
            <a:pPr marL="109728" indent="0" algn="ctr">
              <a:buNone/>
            </a:pPr>
            <a:endParaRPr lang="es-ES" sz="2400" b="1" i="1" dirty="0"/>
          </a:p>
          <a:p>
            <a:pPr marL="109728" indent="0" algn="ctr">
              <a:buNone/>
            </a:pPr>
            <a:endParaRPr lang="es-ES" sz="2400" b="1" i="1" dirty="0" smtClean="0"/>
          </a:p>
          <a:p>
            <a:pPr marL="109728" indent="0" algn="ctr">
              <a:buNone/>
            </a:pPr>
            <a:endParaRPr lang="es-ES" sz="2400" b="1" i="1" dirty="0"/>
          </a:p>
          <a:p>
            <a:pPr marL="109728" indent="0" algn="ctr">
              <a:buNone/>
            </a:pPr>
            <a:endParaRPr lang="es-ES" sz="2400" b="1" i="1" dirty="0" smtClean="0"/>
          </a:p>
          <a:p>
            <a:pPr marL="109728" indent="0" algn="ctr">
              <a:buNone/>
            </a:pPr>
            <a:r>
              <a:rPr lang="en-US" sz="2400" b="1" i="1" dirty="0" err="1" smtClean="0"/>
              <a:t>Emitidas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orientaciones</a:t>
            </a:r>
            <a:r>
              <a:rPr lang="en-US" sz="2400" b="1" i="1" dirty="0"/>
              <a:t> </a:t>
            </a:r>
            <a:r>
              <a:rPr lang="en-US" sz="2400" b="1" i="1" dirty="0" err="1"/>
              <a:t>por</a:t>
            </a:r>
            <a:r>
              <a:rPr lang="en-US" sz="2400" b="1" i="1" dirty="0"/>
              <a:t> el </a:t>
            </a:r>
            <a:r>
              <a:rPr lang="en-US" sz="2400" b="1" i="1" dirty="0" err="1"/>
              <a:t>Gobierno</a:t>
            </a:r>
            <a:r>
              <a:rPr lang="en-US" sz="2400" b="1" i="1" dirty="0"/>
              <a:t> Central </a:t>
            </a:r>
          </a:p>
          <a:p>
            <a:pPr marL="109728" indent="0" algn="ctr">
              <a:buNone/>
            </a:pPr>
            <a:r>
              <a:rPr lang="en-US" sz="2400" b="1" i="1" dirty="0"/>
              <a:t>            </a:t>
            </a:r>
            <a:r>
              <a:rPr lang="en-US" sz="2400" b="1" i="1" dirty="0" smtClean="0"/>
              <a:t> (PM </a:t>
            </a:r>
            <a:r>
              <a:rPr lang="en-US" sz="2400" b="1" i="1" dirty="0"/>
              <a:t>183 Y 184 DE 2023)</a:t>
            </a:r>
            <a:endParaRPr lang="es-ES" sz="2400" b="1" i="1" dirty="0" smtClean="0"/>
          </a:p>
          <a:p>
            <a:pPr marL="109728" indent="0" algn="just">
              <a:buFont typeface="Wingdings" pitchFamily="2" charset="2"/>
              <a:buChar char="q"/>
            </a:pPr>
            <a:endParaRPr lang="es-ES" sz="2400" b="1" i="1" dirty="0" smtClean="0"/>
          </a:p>
          <a:p>
            <a:pPr marL="109728" indent="0" algn="just">
              <a:buFont typeface="Wingdings" pitchFamily="2" charset="2"/>
              <a:buChar char="q"/>
            </a:pPr>
            <a:endParaRPr lang="es-ES" sz="2400" b="1" i="1" dirty="0" smtClean="0"/>
          </a:p>
          <a:p>
            <a:pPr marL="109728" indent="0" algn="just">
              <a:buFont typeface="Wingdings" pitchFamily="2" charset="2"/>
              <a:buChar char="q"/>
            </a:pP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Flecha abajo"/>
          <p:cNvSpPr/>
          <p:nvPr/>
        </p:nvSpPr>
        <p:spPr>
          <a:xfrm>
            <a:off x="3452694" y="4437112"/>
            <a:ext cx="2238612" cy="7126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" name="4 Diagrama"/>
          <p:cNvGraphicFramePr/>
          <p:nvPr/>
        </p:nvGraphicFramePr>
        <p:xfrm>
          <a:off x="642910" y="1643050"/>
          <a:ext cx="8001056" cy="38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2060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Se sustenta en la Guía Referencial elaborada a tales efectos para entidades estatales.</a:t>
            </a:r>
          </a:p>
          <a:p>
            <a:r>
              <a:rPr lang="es-ES" dirty="0" smtClean="0"/>
              <a:t>Inspecciones mayoristas y minoristas.</a:t>
            </a:r>
          </a:p>
          <a:p>
            <a:endParaRPr lang="es-ES" dirty="0" smtClean="0"/>
          </a:p>
          <a:p>
            <a:pPr marL="109728" indent="0">
              <a:buNone/>
            </a:pPr>
            <a:r>
              <a:rPr lang="es-ES" dirty="0" smtClean="0"/>
              <a:t>Preparación metodológica previa sobre:</a:t>
            </a:r>
          </a:p>
          <a:p>
            <a:endParaRPr lang="es-ES" sz="1050" dirty="0"/>
          </a:p>
          <a:p>
            <a:pPr marL="624078" indent="-514350">
              <a:buFont typeface="+mj-lt"/>
              <a:buAutoNum type="arabicPeriod"/>
            </a:pPr>
            <a:r>
              <a:rPr lang="es-ES" dirty="0" smtClean="0"/>
              <a:t>Metodología de la Ficha de Análisis de Costos y Gastos para evaluación de precios y tarifas.</a:t>
            </a:r>
          </a:p>
          <a:p>
            <a:pPr marL="624078" indent="-514350">
              <a:buFont typeface="+mj-lt"/>
              <a:buAutoNum type="arabicPeriod"/>
            </a:pPr>
            <a:r>
              <a:rPr lang="es-ES" dirty="0" smtClean="0"/>
              <a:t>Principales Normas Jurídicas. </a:t>
            </a:r>
          </a:p>
          <a:p>
            <a:pPr marL="624078" indent="-514350">
              <a:buFont typeface="+mj-lt"/>
              <a:buAutoNum type="arabicPeriod"/>
            </a:pPr>
            <a:r>
              <a:rPr lang="es-ES" dirty="0" smtClean="0"/>
              <a:t>Guía para el Control de Precios.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CONTROL DE PRECIOS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40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14282" y="908720"/>
            <a:ext cx="8678198" cy="4680520"/>
          </a:xfrm>
        </p:spPr>
        <p:txBody>
          <a:bodyPr>
            <a:noAutofit/>
          </a:bodyPr>
          <a:lstStyle/>
          <a:p>
            <a:pPr marL="449263" indent="-339725">
              <a:buFont typeface="+mj-lt"/>
              <a:buAutoNum type="arabicPeriod"/>
            </a:pPr>
            <a:r>
              <a:rPr lang="es-ES" sz="2400" dirty="0" smtClean="0"/>
              <a:t>Las DPFP, OACE, OSDE, entidades deben organizar acciones de capacitación a todas sus estructuras.</a:t>
            </a:r>
          </a:p>
          <a:p>
            <a:pPr marL="449263" indent="-339725">
              <a:buFont typeface="+mj-lt"/>
              <a:buAutoNum type="arabicPeriod"/>
            </a:pPr>
            <a:r>
              <a:rPr lang="en-US" sz="2400" dirty="0" smtClean="0"/>
              <a:t>Las DPFP, OACE, OSDE  </a:t>
            </a:r>
            <a:r>
              <a:rPr lang="en-US" sz="2400" dirty="0" err="1" smtClean="0"/>
              <a:t>deben</a:t>
            </a:r>
            <a:r>
              <a:rPr lang="en-US" sz="2400" dirty="0" smtClean="0"/>
              <a:t> </a:t>
            </a:r>
            <a:r>
              <a:rPr lang="en-US" sz="2400" dirty="0" err="1" smtClean="0"/>
              <a:t>elaborar</a:t>
            </a:r>
            <a:r>
              <a:rPr lang="en-US" sz="2400" dirty="0" smtClean="0"/>
              <a:t> los </a:t>
            </a:r>
            <a:r>
              <a:rPr lang="en-US" sz="2400" dirty="0" err="1" smtClean="0"/>
              <a:t>procedimientos</a:t>
            </a:r>
            <a:r>
              <a:rPr lang="en-US" sz="2400" dirty="0" smtClean="0"/>
              <a:t> </a:t>
            </a:r>
            <a:r>
              <a:rPr lang="en-US" sz="2400" dirty="0" err="1" smtClean="0"/>
              <a:t>internos</a:t>
            </a:r>
            <a:r>
              <a:rPr lang="en-US" sz="2400" dirty="0" smtClean="0"/>
              <a:t> para la </a:t>
            </a:r>
            <a:r>
              <a:rPr lang="en-US" sz="2400" dirty="0" err="1" smtClean="0"/>
              <a:t>implementación</a:t>
            </a:r>
            <a:r>
              <a:rPr lang="en-US" sz="2400" dirty="0" smtClean="0"/>
              <a:t> de lo que se dispone en la Res. 148/23, MFP, con las </a:t>
            </a:r>
            <a:r>
              <a:rPr lang="en-US" sz="2400" dirty="0" err="1" smtClean="0"/>
              <a:t>adecuaciones</a:t>
            </a:r>
            <a:r>
              <a:rPr lang="en-US" sz="2400" dirty="0" smtClean="0"/>
              <a:t> para </a:t>
            </a:r>
            <a:r>
              <a:rPr lang="en-US" sz="2400" dirty="0" err="1" smtClean="0"/>
              <a:t>sus</a:t>
            </a:r>
            <a:r>
              <a:rPr lang="en-US" sz="2400" dirty="0" smtClean="0"/>
              <a:t> </a:t>
            </a:r>
            <a:r>
              <a:rPr lang="en-US" sz="2400" dirty="0" err="1" smtClean="0"/>
              <a:t>actividades</a:t>
            </a:r>
            <a:r>
              <a:rPr lang="en-US" sz="2400" dirty="0" smtClean="0"/>
              <a:t>.</a:t>
            </a:r>
          </a:p>
          <a:p>
            <a:pPr marL="449263" indent="-339725">
              <a:buFont typeface="+mj-lt"/>
              <a:buAutoNum type="arabicPeriod"/>
            </a:pPr>
            <a:r>
              <a:rPr lang="en-US" sz="2400" dirty="0" smtClean="0"/>
              <a:t>Se </a:t>
            </a:r>
            <a:r>
              <a:rPr lang="en-US" sz="2400" dirty="0" err="1" smtClean="0"/>
              <a:t>informa</a:t>
            </a:r>
            <a:r>
              <a:rPr lang="en-US" sz="2400" dirty="0" smtClean="0"/>
              <a:t> al MFP, a </a:t>
            </a:r>
            <a:r>
              <a:rPr lang="en-US" sz="2400" dirty="0" err="1" smtClean="0"/>
              <a:t>través</a:t>
            </a:r>
            <a:r>
              <a:rPr lang="en-US" sz="2400" dirty="0" smtClean="0"/>
              <a:t> de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n-US" sz="2400" dirty="0" err="1" smtClean="0"/>
              <a:t>direcciones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Institucionales</a:t>
            </a:r>
            <a:r>
              <a:rPr lang="en-US" sz="2400" dirty="0" smtClean="0"/>
              <a:t> y </a:t>
            </a:r>
            <a:r>
              <a:rPr lang="en-US" sz="2400" dirty="0" err="1" smtClean="0"/>
              <a:t>Territoriales</a:t>
            </a:r>
            <a:r>
              <a:rPr lang="en-US" sz="2400" dirty="0" smtClean="0"/>
              <a:t> </a:t>
            </a:r>
            <a:r>
              <a:rPr lang="en-US" sz="2400" dirty="0" err="1" smtClean="0"/>
              <a:t>sobre</a:t>
            </a:r>
            <a:r>
              <a:rPr lang="en-US" sz="2400" dirty="0" smtClean="0"/>
              <a:t> la </a:t>
            </a:r>
            <a:r>
              <a:rPr lang="en-US" sz="2400" dirty="0" err="1" smtClean="0"/>
              <a:t>marcha</a:t>
            </a:r>
            <a:r>
              <a:rPr lang="en-US" sz="2400" dirty="0" smtClean="0"/>
              <a:t> de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implementación</a:t>
            </a:r>
            <a:r>
              <a:rPr lang="en-US" sz="2400" dirty="0" smtClean="0"/>
              <a:t>: 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31/7: total de </a:t>
            </a:r>
            <a:r>
              <a:rPr lang="en-US" sz="2400" dirty="0" err="1" smtClean="0"/>
              <a:t>entidades</a:t>
            </a:r>
            <a:r>
              <a:rPr lang="en-US" sz="2400" dirty="0" smtClean="0"/>
              <a:t>, de </a:t>
            </a:r>
            <a:r>
              <a:rPr lang="en-US" sz="2400" dirty="0" err="1" smtClean="0"/>
              <a:t>ellas</a:t>
            </a:r>
            <a:r>
              <a:rPr lang="en-US" sz="2400" dirty="0" smtClean="0"/>
              <a:t> </a:t>
            </a:r>
            <a:r>
              <a:rPr lang="en-US" sz="2400" dirty="0" err="1" smtClean="0"/>
              <a:t>capacitadas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10/8: total </a:t>
            </a:r>
            <a:r>
              <a:rPr lang="en-US" sz="2400" dirty="0" smtClean="0"/>
              <a:t>de </a:t>
            </a:r>
            <a:r>
              <a:rPr lang="en-US" sz="2400" dirty="0" err="1" smtClean="0"/>
              <a:t>entidades</a:t>
            </a:r>
            <a:r>
              <a:rPr lang="en-US" sz="2400" dirty="0" smtClean="0"/>
              <a:t> y en </a:t>
            </a:r>
            <a:r>
              <a:rPr lang="en-US" sz="2400" dirty="0" err="1" smtClean="0"/>
              <a:t>cuántas</a:t>
            </a:r>
            <a:r>
              <a:rPr lang="en-US" sz="2400" dirty="0" smtClean="0"/>
              <a:t> se </a:t>
            </a:r>
            <a:r>
              <a:rPr lang="en-US" sz="2400" dirty="0" err="1" smtClean="0"/>
              <a:t>implementó</a:t>
            </a:r>
            <a:r>
              <a:rPr lang="en-US" sz="2400" dirty="0" smtClean="0"/>
              <a:t> 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 smtClean="0"/>
              <a:t>ACUERDOS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6440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14282" y="980728"/>
            <a:ext cx="8678198" cy="47525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/>
              <a:t>10/9</a:t>
            </a:r>
            <a:r>
              <a:rPr lang="en-US" sz="2400" dirty="0" smtClean="0"/>
              <a:t>: </a:t>
            </a:r>
            <a:r>
              <a:rPr lang="en-US" sz="2400" dirty="0" err="1" smtClean="0"/>
              <a:t>Sobre</a:t>
            </a:r>
            <a:r>
              <a:rPr lang="en-US" sz="2400" dirty="0" smtClean="0"/>
              <a:t> </a:t>
            </a:r>
            <a:r>
              <a:rPr lang="en-US" sz="2400" dirty="0" err="1" smtClean="0"/>
              <a:t>procedimientos</a:t>
            </a:r>
            <a:r>
              <a:rPr lang="en-US" sz="2400" dirty="0" smtClean="0"/>
              <a:t> </a:t>
            </a:r>
            <a:r>
              <a:rPr lang="en-US" sz="2400" dirty="0" err="1" smtClean="0"/>
              <a:t>elaborados</a:t>
            </a:r>
            <a:r>
              <a:rPr lang="en-US" sz="2400" dirty="0" smtClean="0"/>
              <a:t>, </a:t>
            </a:r>
            <a:r>
              <a:rPr lang="en-US" sz="2400" dirty="0" err="1" smtClean="0"/>
              <a:t>disminuciones</a:t>
            </a:r>
            <a:r>
              <a:rPr lang="en-US" sz="2400" dirty="0" smtClean="0"/>
              <a:t> de </a:t>
            </a:r>
            <a:r>
              <a:rPr lang="en-US" sz="2400" dirty="0" err="1" smtClean="0"/>
              <a:t>precios</a:t>
            </a:r>
            <a:r>
              <a:rPr lang="en-US" sz="2400" dirty="0" smtClean="0"/>
              <a:t> </a:t>
            </a:r>
            <a:r>
              <a:rPr lang="en-US" sz="2400" dirty="0" err="1" smtClean="0"/>
              <a:t>mayoristas</a:t>
            </a:r>
            <a:r>
              <a:rPr lang="en-US" sz="2400" dirty="0" smtClean="0"/>
              <a:t>,  </a:t>
            </a:r>
            <a:r>
              <a:rPr lang="en-US" sz="2400" dirty="0" err="1" smtClean="0"/>
              <a:t>precios</a:t>
            </a:r>
            <a:r>
              <a:rPr lang="en-US" sz="2400" dirty="0" smtClean="0"/>
              <a:t> de </a:t>
            </a:r>
            <a:r>
              <a:rPr lang="en-US" sz="2400" dirty="0" err="1" smtClean="0"/>
              <a:t>ofertas</a:t>
            </a:r>
            <a:r>
              <a:rPr lang="en-US" sz="2400" dirty="0" smtClean="0"/>
              <a:t> </a:t>
            </a:r>
            <a:r>
              <a:rPr lang="en-US" sz="2400" dirty="0" err="1" smtClean="0"/>
              <a:t>gastronómicas</a:t>
            </a:r>
            <a:r>
              <a:rPr lang="en-US" sz="2400" dirty="0" smtClean="0"/>
              <a:t> y </a:t>
            </a:r>
            <a:r>
              <a:rPr lang="en-US" sz="2400" dirty="0" err="1" smtClean="0"/>
              <a:t>servicios</a:t>
            </a:r>
            <a:r>
              <a:rPr lang="en-US" sz="2400" dirty="0" smtClean="0"/>
              <a:t> que se </a:t>
            </a:r>
            <a:r>
              <a:rPr lang="en-US" sz="2400" dirty="0" err="1" smtClean="0"/>
              <a:t>disminuyeron</a:t>
            </a:r>
            <a:r>
              <a:rPr lang="en-US" sz="2400" dirty="0" smtClean="0"/>
              <a:t>, </a:t>
            </a:r>
            <a:r>
              <a:rPr lang="en-US" sz="2400" dirty="0" err="1" smtClean="0"/>
              <a:t>resultado</a:t>
            </a:r>
            <a:r>
              <a:rPr lang="en-US" sz="2400" dirty="0" smtClean="0"/>
              <a:t> del </a:t>
            </a:r>
            <a:r>
              <a:rPr lang="en-US" sz="2400" dirty="0" err="1" smtClean="0"/>
              <a:t>Sondeo</a:t>
            </a:r>
            <a:r>
              <a:rPr lang="en-US" sz="2400" dirty="0" smtClean="0"/>
              <a:t> de Precios en </a:t>
            </a:r>
            <a:r>
              <a:rPr lang="en-US" sz="2400" dirty="0" err="1" smtClean="0"/>
              <a:t>principales</a:t>
            </a:r>
            <a:r>
              <a:rPr lang="en-US" sz="2400" dirty="0" smtClean="0"/>
              <a:t> </a:t>
            </a:r>
            <a:r>
              <a:rPr lang="en-US" sz="2400" dirty="0" err="1" smtClean="0"/>
              <a:t>actividades</a:t>
            </a:r>
            <a:r>
              <a:rPr lang="en-US" sz="2400" dirty="0" smtClean="0"/>
              <a:t> </a:t>
            </a:r>
            <a:r>
              <a:rPr lang="en-US" sz="2400" dirty="0" err="1" smtClean="0"/>
              <a:t>estatales</a:t>
            </a:r>
            <a:r>
              <a:rPr lang="en-US" sz="2400" dirty="0" smtClean="0"/>
              <a:t> y no </a:t>
            </a:r>
            <a:r>
              <a:rPr lang="en-US" sz="2400" dirty="0" err="1" smtClean="0"/>
              <a:t>estatales</a:t>
            </a:r>
            <a:r>
              <a:rPr lang="en-US" sz="2400" dirty="0" smtClean="0"/>
              <a:t>, </a:t>
            </a:r>
            <a:r>
              <a:rPr lang="en-US" sz="2400" dirty="0" err="1" smtClean="0"/>
              <a:t>concertaciones</a:t>
            </a:r>
            <a:r>
              <a:rPr lang="en-US" sz="2400" dirty="0" smtClean="0"/>
              <a:t> de </a:t>
            </a:r>
            <a:r>
              <a:rPr lang="en-US" sz="2400" dirty="0" err="1" smtClean="0"/>
              <a:t>precios</a:t>
            </a:r>
            <a:r>
              <a:rPr lang="en-US" sz="2400" dirty="0" smtClean="0"/>
              <a:t> </a:t>
            </a:r>
            <a:r>
              <a:rPr lang="en-US" sz="2400" dirty="0" err="1" smtClean="0"/>
              <a:t>realizados</a:t>
            </a:r>
            <a:r>
              <a:rPr lang="en-US" sz="2400" dirty="0" smtClean="0"/>
              <a:t> con </a:t>
            </a:r>
            <a:r>
              <a:rPr lang="en-US" sz="2400" dirty="0" err="1" smtClean="0"/>
              <a:t>actores</a:t>
            </a:r>
            <a:r>
              <a:rPr lang="en-US" sz="2400" dirty="0" smtClean="0"/>
              <a:t> no </a:t>
            </a:r>
            <a:r>
              <a:rPr lang="en-US" sz="2400" dirty="0" err="1" smtClean="0"/>
              <a:t>estatales</a:t>
            </a:r>
            <a:r>
              <a:rPr lang="en-US" sz="2400" dirty="0" smtClean="0"/>
              <a:t> y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impacto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4. </a:t>
            </a:r>
            <a:r>
              <a:rPr lang="en-US" sz="2400" dirty="0" err="1" smtClean="0"/>
              <a:t>Evaluar</a:t>
            </a:r>
            <a:r>
              <a:rPr lang="en-US" sz="2400" dirty="0" smtClean="0"/>
              <a:t> </a:t>
            </a:r>
            <a:r>
              <a:rPr lang="en-US" sz="2400" dirty="0" err="1"/>
              <a:t>concertaciones</a:t>
            </a:r>
            <a:r>
              <a:rPr lang="en-US" sz="2400" dirty="0"/>
              <a:t> de </a:t>
            </a:r>
            <a:r>
              <a:rPr lang="en-US" sz="2400" dirty="0" err="1"/>
              <a:t>precios</a:t>
            </a:r>
            <a:r>
              <a:rPr lang="en-US" sz="2400" dirty="0"/>
              <a:t> </a:t>
            </a:r>
            <a:r>
              <a:rPr lang="en-US" sz="2400" dirty="0" smtClean="0"/>
              <a:t>de los </a:t>
            </a:r>
            <a:r>
              <a:rPr lang="en-US" sz="2400" dirty="0" err="1" smtClean="0"/>
              <a:t>gobiernos</a:t>
            </a:r>
            <a:r>
              <a:rPr lang="en-US" sz="2400" dirty="0" smtClean="0"/>
              <a:t> locales con </a:t>
            </a:r>
            <a:r>
              <a:rPr lang="en-US" sz="2400" dirty="0" err="1" smtClean="0"/>
              <a:t>actores</a:t>
            </a:r>
            <a:r>
              <a:rPr lang="en-US" sz="2400" dirty="0" smtClean="0"/>
              <a:t> no </a:t>
            </a:r>
            <a:r>
              <a:rPr lang="en-US" sz="2400" dirty="0" err="1" smtClean="0"/>
              <a:t>estatales</a:t>
            </a:r>
            <a:r>
              <a:rPr lang="en-US" sz="2400" dirty="0" smtClean="0"/>
              <a:t>,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productos</a:t>
            </a:r>
            <a:r>
              <a:rPr lang="en-US" sz="2400" dirty="0" smtClean="0"/>
              <a:t> </a:t>
            </a:r>
            <a:r>
              <a:rPr lang="en-US" sz="2400" dirty="0"/>
              <a:t>y </a:t>
            </a:r>
            <a:r>
              <a:rPr lang="en-US" sz="2400" dirty="0" err="1"/>
              <a:t>servicios</a:t>
            </a:r>
            <a:r>
              <a:rPr lang="en-US" sz="2400" dirty="0"/>
              <a:t> de alto </a:t>
            </a:r>
            <a:r>
              <a:rPr lang="en-US" sz="2400" dirty="0" err="1" smtClean="0"/>
              <a:t>impacto</a:t>
            </a:r>
            <a:r>
              <a:rPr lang="en-US" sz="2400" dirty="0" smtClean="0"/>
              <a:t> para los </a:t>
            </a:r>
            <a:r>
              <a:rPr lang="en-US" sz="2400" dirty="0" err="1" smtClean="0"/>
              <a:t>procesos</a:t>
            </a:r>
            <a:r>
              <a:rPr lang="en-US" sz="2400" dirty="0" smtClean="0"/>
              <a:t> </a:t>
            </a:r>
            <a:r>
              <a:rPr lang="en-US" sz="2400" dirty="0" err="1" smtClean="0"/>
              <a:t>productivos</a:t>
            </a:r>
            <a:r>
              <a:rPr lang="en-US" sz="2400" dirty="0" smtClean="0"/>
              <a:t> y de </a:t>
            </a:r>
            <a:r>
              <a:rPr lang="en-US" sz="2400" dirty="0" err="1" smtClean="0"/>
              <a:t>servicios</a:t>
            </a:r>
            <a:r>
              <a:rPr lang="en-US" sz="2400" dirty="0" smtClean="0"/>
              <a:t> de las </a:t>
            </a:r>
            <a:r>
              <a:rPr lang="en-US" sz="2400" dirty="0" err="1" smtClean="0"/>
              <a:t>entidades</a:t>
            </a:r>
            <a:r>
              <a:rPr lang="en-US" sz="2400" dirty="0" smtClean="0"/>
              <a:t> </a:t>
            </a:r>
            <a:r>
              <a:rPr lang="en-US" sz="2400" dirty="0" err="1" smtClean="0"/>
              <a:t>estatales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 smtClean="0"/>
              <a:t>ACUERDOS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167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548680"/>
            <a:ext cx="8572560" cy="5904656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es-ES" sz="2600" i="1" dirty="0">
                <a:latin typeface="+mj-lt"/>
                <a:cs typeface="Arial" pitchFamily="34" charset="0"/>
              </a:rPr>
              <a:t>A partir del año </a:t>
            </a:r>
            <a:r>
              <a:rPr lang="es-ES" sz="2600" i="1" dirty="0" smtClean="0">
                <a:latin typeface="+mj-lt"/>
                <a:cs typeface="Arial" pitchFamily="34" charset="0"/>
              </a:rPr>
              <a:t>2022:</a:t>
            </a:r>
            <a:endParaRPr lang="es-ES" sz="2600" i="1" dirty="0">
              <a:latin typeface="+mj-lt"/>
              <a:cs typeface="Arial" pitchFamily="34" charset="0"/>
            </a:endParaRPr>
          </a:p>
          <a:p>
            <a:pPr algn="just"/>
            <a:r>
              <a:rPr lang="es-ES" sz="2600" i="1" dirty="0" smtClean="0">
                <a:latin typeface="+mj-lt"/>
                <a:cs typeface="Arial" pitchFamily="34" charset="0"/>
              </a:rPr>
              <a:t>Dejan de ser funcionales los límites en la formación de precios mayoristas entre entidades por índices de la media de la clase de actividad económica.</a:t>
            </a:r>
          </a:p>
          <a:p>
            <a:pPr algn="just"/>
            <a:r>
              <a:rPr lang="es-ES" sz="2600" i="1" dirty="0" smtClean="0">
                <a:latin typeface="+mj-lt"/>
                <a:cs typeface="Arial" pitchFamily="34" charset="0"/>
              </a:rPr>
              <a:t>Incrementos </a:t>
            </a:r>
            <a:r>
              <a:rPr lang="es-ES" sz="2600" i="1" dirty="0">
                <a:latin typeface="+mj-lt"/>
                <a:cs typeface="Arial" pitchFamily="34" charset="0"/>
              </a:rPr>
              <a:t>de </a:t>
            </a:r>
            <a:r>
              <a:rPr lang="es-ES" sz="2600" i="1" dirty="0" smtClean="0">
                <a:latin typeface="+mj-lt"/>
                <a:cs typeface="Arial" pitchFamily="34" charset="0"/>
              </a:rPr>
              <a:t>precios de producciones y servicios nacionales, carentes de profundidad en el </a:t>
            </a:r>
            <a:r>
              <a:rPr lang="es-ES" sz="2600" i="1" dirty="0">
                <a:latin typeface="+mj-lt"/>
                <a:cs typeface="Arial" pitchFamily="34" charset="0"/>
              </a:rPr>
              <a:t>análisis de los costos y gastos que los sustentan;</a:t>
            </a:r>
          </a:p>
          <a:p>
            <a:pPr algn="just"/>
            <a:r>
              <a:rPr lang="es-ES" sz="2600" i="1" dirty="0">
                <a:latin typeface="+mj-lt"/>
                <a:cs typeface="Arial" pitchFamily="34" charset="0"/>
              </a:rPr>
              <a:t>Altos costos y gastos de producciones, por encima de los similares de importación, </a:t>
            </a:r>
            <a:r>
              <a:rPr lang="es-ES" sz="2600" i="1" dirty="0" smtClean="0">
                <a:latin typeface="+mj-lt"/>
                <a:cs typeface="Arial" pitchFamily="34" charset="0"/>
              </a:rPr>
              <a:t>lo </a:t>
            </a:r>
            <a:r>
              <a:rPr lang="es-ES" sz="2600" i="1" dirty="0">
                <a:latin typeface="+mj-lt"/>
                <a:cs typeface="Arial" pitchFamily="34" charset="0"/>
              </a:rPr>
              <a:t>que no propician la aplicación de métodos de correlación;</a:t>
            </a:r>
          </a:p>
          <a:p>
            <a:pPr algn="just"/>
            <a:r>
              <a:rPr lang="es-ES" sz="2600" i="1" dirty="0">
                <a:latin typeface="+mj-lt"/>
                <a:cs typeface="Arial" pitchFamily="34" charset="0"/>
              </a:rPr>
              <a:t>Determinaciones de precios de </a:t>
            </a:r>
            <a:r>
              <a:rPr lang="es-ES" sz="2600" i="1" dirty="0" smtClean="0">
                <a:latin typeface="+mj-lt"/>
                <a:cs typeface="Arial" pitchFamily="34" charset="0"/>
              </a:rPr>
              <a:t>productores estatales </a:t>
            </a:r>
            <a:r>
              <a:rPr lang="es-ES" sz="2600" i="1" dirty="0">
                <a:latin typeface="+mj-lt"/>
                <a:cs typeface="Arial" pitchFamily="34" charset="0"/>
              </a:rPr>
              <a:t>con diferentes criterios de </a:t>
            </a:r>
            <a:r>
              <a:rPr lang="es-ES" sz="2600" i="1" dirty="0" smtClean="0">
                <a:latin typeface="+mj-lt"/>
                <a:cs typeface="Arial" pitchFamily="34" charset="0"/>
              </a:rPr>
              <a:t>utilidad. </a:t>
            </a:r>
            <a:endParaRPr lang="es-ES" sz="2600" i="1" dirty="0">
              <a:latin typeface="+mj-lt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42918"/>
          </a:xfrm>
        </p:spPr>
        <p:txBody>
          <a:bodyPr>
            <a:noAutofit/>
          </a:bodyPr>
          <a:lstStyle/>
          <a:p>
            <a:pPr algn="ctr"/>
            <a:r>
              <a:rPr lang="es-ES" sz="2800" i="1" dirty="0" smtClean="0">
                <a:solidFill>
                  <a:srgbClr val="374D81"/>
                </a:solidFill>
              </a:rPr>
              <a:t>SITUACIÓN ACTUAL</a:t>
            </a:r>
            <a:endParaRPr lang="es-ES" sz="2800" i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9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631518"/>
            <a:ext cx="8472518" cy="610985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endParaRPr lang="es-ES" sz="2400" i="1" dirty="0"/>
          </a:p>
          <a:p>
            <a:pPr algn="just"/>
            <a:endParaRPr lang="es-ES" sz="2400" i="1" dirty="0"/>
          </a:p>
          <a:p>
            <a:pPr marL="109728" indent="0" algn="just">
              <a:buNone/>
            </a:pPr>
            <a:endParaRPr lang="es-ES" sz="2400" i="1" dirty="0"/>
          </a:p>
          <a:p>
            <a:pPr marL="109728" indent="0" algn="just">
              <a:buNone/>
            </a:pPr>
            <a:endParaRPr lang="es-ES" sz="100" b="1" i="1" dirty="0"/>
          </a:p>
          <a:p>
            <a:pPr marL="109728" indent="0" algn="just">
              <a:buNone/>
            </a:pPr>
            <a:r>
              <a:rPr lang="es-ES" sz="2400" b="1" i="1" dirty="0"/>
              <a:t>R</a:t>
            </a:r>
            <a:r>
              <a:rPr lang="es-ES" sz="2400" b="1" i="1" dirty="0" smtClean="0"/>
              <a:t>eforzar acciones que mitiguen  los altos precios</a:t>
            </a:r>
            <a:endParaRPr lang="es-ES" sz="2400" i="1" dirty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538" indent="790575">
              <a:buNone/>
            </a:pPr>
            <a:endParaRPr lang="es-ES" sz="2400" b="1" i="1" dirty="0" smtClean="0"/>
          </a:p>
          <a:p>
            <a:pPr marL="109728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en-US" sz="1100" dirty="0" smtClean="0"/>
          </a:p>
        </p:txBody>
      </p:sp>
      <p:sp>
        <p:nvSpPr>
          <p:cNvPr id="4" name="Flecha abajo 3"/>
          <p:cNvSpPr/>
          <p:nvPr/>
        </p:nvSpPr>
        <p:spPr>
          <a:xfrm>
            <a:off x="1357290" y="285728"/>
            <a:ext cx="6048672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contexto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actual de la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economía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necesario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40514399"/>
              </p:ext>
            </p:extLst>
          </p:nvPr>
        </p:nvGraphicFramePr>
        <p:xfrm>
          <a:off x="357158" y="2500306"/>
          <a:ext cx="8572560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11 Flecha arriba y abajo"/>
          <p:cNvSpPr/>
          <p:nvPr/>
        </p:nvSpPr>
        <p:spPr>
          <a:xfrm rot="5400000">
            <a:off x="5222659" y="3349845"/>
            <a:ext cx="484632" cy="164307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rriba y abajo"/>
          <p:cNvSpPr/>
          <p:nvPr/>
        </p:nvSpPr>
        <p:spPr>
          <a:xfrm rot="5400000">
            <a:off x="5008345" y="4992919"/>
            <a:ext cx="484632" cy="235745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Conector recto de flecha 14"/>
          <p:cNvCxnSpPr/>
          <p:nvPr/>
        </p:nvCxnSpPr>
        <p:spPr>
          <a:xfrm flipV="1">
            <a:off x="3779912" y="3284984"/>
            <a:ext cx="1224136" cy="10369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3929058" y="3357784"/>
            <a:ext cx="1074990" cy="23762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echa arriba y abajo 2"/>
          <p:cNvSpPr/>
          <p:nvPr/>
        </p:nvSpPr>
        <p:spPr>
          <a:xfrm>
            <a:off x="7429520" y="4429132"/>
            <a:ext cx="169666" cy="67806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Flecha izquierda y derecha"/>
          <p:cNvSpPr/>
          <p:nvPr/>
        </p:nvSpPr>
        <p:spPr>
          <a:xfrm rot="5400000">
            <a:off x="2786050" y="5786454"/>
            <a:ext cx="357190" cy="214314"/>
          </a:xfrm>
          <a:prstGeom prst="left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curvada hacia la derecha"/>
          <p:cNvSpPr/>
          <p:nvPr/>
        </p:nvSpPr>
        <p:spPr>
          <a:xfrm>
            <a:off x="571472" y="4643446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2"/>
          <p:cNvSpPr>
            <a:spLocks noGrp="1"/>
          </p:cNvSpPr>
          <p:nvPr>
            <p:ph idx="1"/>
          </p:nvPr>
        </p:nvSpPr>
        <p:spPr>
          <a:xfrm>
            <a:off x="457200" y="1071563"/>
            <a:ext cx="8507288" cy="5611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endParaRPr lang="es-ES" sz="2800" i="1" dirty="0" smtClean="0"/>
          </a:p>
          <a:p>
            <a:pPr marL="0" indent="0" algn="just">
              <a:spcAft>
                <a:spcPts val="0"/>
              </a:spcAft>
              <a:buNone/>
              <a:tabLst>
                <a:tab pos="265113" algn="l"/>
                <a:tab pos="354013" algn="l"/>
              </a:tabLst>
              <a:defRPr/>
            </a:pPr>
            <a:endParaRPr lang="es-ES" sz="1400" i="1" dirty="0" smtClean="0"/>
          </a:p>
          <a:p>
            <a:pPr marL="0" indent="0" algn="just">
              <a:buNone/>
              <a:tabLst>
                <a:tab pos="265113" algn="l"/>
                <a:tab pos="354013" algn="l"/>
              </a:tabLst>
              <a:defRPr/>
            </a:pPr>
            <a:r>
              <a:rPr lang="es-ES" sz="3200" i="1" dirty="0" smtClean="0"/>
              <a:t>Requiere de la actualización de aspectos </a:t>
            </a:r>
            <a:r>
              <a:rPr lang="es-ES" sz="3200" i="1" dirty="0"/>
              <a:t>metodológicos para la confección de la Ficha de Costos y Gastos de los productos y servicios para la evaluación de los precios y tarifas con un enfoque integral e </a:t>
            </a:r>
            <a:r>
              <a:rPr lang="es-ES" sz="3200" i="1" dirty="0" smtClean="0"/>
              <a:t>inclusivo.</a:t>
            </a:r>
          </a:p>
          <a:p>
            <a:pPr marL="0" indent="0" algn="just">
              <a:buNone/>
              <a:tabLst>
                <a:tab pos="265113" algn="l"/>
                <a:tab pos="354013" algn="l"/>
              </a:tabLst>
              <a:defRPr/>
            </a:pPr>
            <a:endParaRPr lang="es-ES" sz="1200" i="1" dirty="0" smtClean="0"/>
          </a:p>
          <a:p>
            <a:pPr marL="0" indent="0" algn="just">
              <a:buNone/>
              <a:tabLst>
                <a:tab pos="265113" algn="l"/>
                <a:tab pos="354013" algn="l"/>
              </a:tabLst>
              <a:defRPr/>
            </a:pPr>
            <a:r>
              <a:rPr lang="es-ES" sz="3200" i="1" dirty="0" smtClean="0"/>
              <a:t>Publicada en Gaceta Ordinaria 64, la Resolución 148/23, del MFP. </a:t>
            </a:r>
            <a:endParaRPr lang="en-US" sz="3200" i="1" dirty="0"/>
          </a:p>
          <a:p>
            <a:pPr marL="354013" indent="-354013" algn="just">
              <a:spcAft>
                <a:spcPts val="0"/>
              </a:spcAft>
              <a:buFont typeface="Wingdings" pitchFamily="2" charset="2"/>
              <a:buChar char="ü"/>
              <a:tabLst>
                <a:tab pos="265113" algn="l"/>
                <a:tab pos="354013" algn="l"/>
              </a:tabLst>
              <a:defRPr/>
            </a:pPr>
            <a:endParaRPr lang="es-ES" sz="3200" i="1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5" name="Llamada de flecha hacia abajo 4"/>
          <p:cNvSpPr/>
          <p:nvPr/>
        </p:nvSpPr>
        <p:spPr>
          <a:xfrm>
            <a:off x="661748" y="-7125"/>
            <a:ext cx="7992888" cy="187558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  <a:tabLst>
                <a:tab pos="265113" algn="l"/>
                <a:tab pos="354013" algn="l"/>
              </a:tabLst>
              <a:defRPr/>
            </a:pPr>
            <a:r>
              <a:rPr lang="es-ES" sz="3200" i="1" dirty="0" smtClean="0"/>
              <a:t>Contexto </a:t>
            </a:r>
            <a:r>
              <a:rPr lang="es-ES" sz="3200" i="1" dirty="0"/>
              <a:t>actual y las graduales transformaciones de la </a:t>
            </a:r>
            <a:r>
              <a:rPr lang="es-ES" sz="3200" i="1" dirty="0" smtClean="0"/>
              <a:t>economía </a:t>
            </a:r>
            <a:endParaRPr lang="es-ES" sz="32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14283" y="188640"/>
            <a:ext cx="8750205" cy="640871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" sz="2400" b="1" i="1" dirty="0" smtClean="0"/>
              <a:t>SOBRE LA FICHA DE ANÁLISIS DE COSTOS Y GASTOS PARA EVALUACIONES DE PRECIOS Y TARIFAS</a:t>
            </a:r>
            <a:endParaRPr lang="es-ES" sz="2400" b="1" i="1" dirty="0"/>
          </a:p>
          <a:p>
            <a:pPr marL="109728" indent="0">
              <a:buNone/>
            </a:pPr>
            <a:r>
              <a:rPr lang="es-ES" sz="2400" b="1" i="1" dirty="0" smtClean="0"/>
              <a:t>                         ¿QUÉ SE ESTABLECE?</a:t>
            </a:r>
            <a:endParaRPr lang="es-ES" sz="2400" b="1" i="1" dirty="0"/>
          </a:p>
          <a:p>
            <a:pPr marL="109728" indent="0" algn="just">
              <a:buNone/>
            </a:pPr>
            <a:endParaRPr lang="es-ES" sz="100" b="1" i="1" dirty="0"/>
          </a:p>
          <a:p>
            <a:pPr marL="1169988" indent="-180975" algn="just">
              <a:buFont typeface="Wingdings" pitchFamily="2" charset="2"/>
              <a:buChar char="q"/>
            </a:pPr>
            <a:r>
              <a:rPr lang="es-ES" sz="2400" i="1" dirty="0" smtClean="0"/>
              <a:t> La </a:t>
            </a:r>
            <a:r>
              <a:rPr lang="es-ES" sz="2400" i="1" dirty="0"/>
              <a:t>obligatoriedad </a:t>
            </a:r>
            <a:r>
              <a:rPr lang="es-ES" sz="2400" b="1" i="1" dirty="0"/>
              <a:t>de la confección de la Ficha de análisis de costos y gastos para </a:t>
            </a:r>
            <a:r>
              <a:rPr lang="es-ES" sz="2400" b="1" i="1" dirty="0" smtClean="0"/>
              <a:t>evaluación de  </a:t>
            </a:r>
            <a:r>
              <a:rPr lang="es-ES" sz="2400" b="1" i="1" dirty="0"/>
              <a:t>Precios y </a:t>
            </a:r>
            <a:r>
              <a:rPr lang="es-ES" sz="2400" b="1" i="1" dirty="0" smtClean="0"/>
              <a:t>Tarifas.  </a:t>
            </a:r>
          </a:p>
          <a:p>
            <a:pPr marL="1169988" indent="-180975" algn="just">
              <a:buFont typeface="Wingdings" pitchFamily="2" charset="2"/>
              <a:buChar char="q"/>
            </a:pPr>
            <a:r>
              <a:rPr lang="es-ES" sz="2400" b="1" i="1" dirty="0" smtClean="0"/>
              <a:t> Alcance: Se confecciona por todos los actores económicos  que son productores y prestadores de servicios de elaboración de productos  gastronómicos y otros servicios que lo requieran.</a:t>
            </a:r>
          </a:p>
          <a:p>
            <a:pPr marL="109538" lvl="0" indent="0" algn="just">
              <a:buNone/>
            </a:pPr>
            <a:r>
              <a:rPr lang="es-ES" sz="2400" b="1" i="1" dirty="0" smtClean="0"/>
              <a:t>Objetivo:  Transparentar los costos y gastos de los productores y prestadores de servicios, de manera que sirva de base para las negociaciones, las concertaciones de precios, evaluaciones de precios y tarifas.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285728"/>
            <a:ext cx="1143007" cy="4523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7508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260648"/>
            <a:ext cx="8678768" cy="616874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" sz="2400" b="1" i="1" dirty="0" smtClean="0"/>
              <a:t>SOBRE LA FICHA DE PRECIOS</a:t>
            </a:r>
            <a:endParaRPr lang="es-ES" sz="2400" b="1" i="1" dirty="0"/>
          </a:p>
          <a:p>
            <a:pPr marL="109728" indent="0">
              <a:buNone/>
            </a:pPr>
            <a:r>
              <a:rPr lang="es-ES" sz="2400" b="1" i="1" dirty="0" smtClean="0"/>
              <a:t>                         ¿QUÉ SE INSTRUYE?</a:t>
            </a:r>
            <a:endParaRPr lang="es-ES" sz="2400" b="1" i="1" dirty="0"/>
          </a:p>
          <a:p>
            <a:pPr marL="109728" indent="0" algn="just">
              <a:buNone/>
            </a:pPr>
            <a:endParaRPr lang="es-ES" sz="100" b="1" i="1" dirty="0"/>
          </a:p>
          <a:p>
            <a:pPr marL="1258888" indent="-269875" algn="just">
              <a:buFont typeface="Wingdings" pitchFamily="2" charset="2"/>
              <a:buChar char="q"/>
            </a:pPr>
            <a:r>
              <a:rPr lang="es-ES" sz="2800" i="1" dirty="0" smtClean="0"/>
              <a:t>Definición de </a:t>
            </a:r>
            <a:r>
              <a:rPr lang="es-ES" sz="2800" b="1" i="1" dirty="0" smtClean="0"/>
              <a:t>modelo referencial, con Flexibilidad</a:t>
            </a:r>
            <a:r>
              <a:rPr lang="es-ES" sz="2800" i="1" dirty="0" smtClean="0"/>
              <a:t> en su confección:</a:t>
            </a:r>
          </a:p>
          <a:p>
            <a:pPr marL="109728" indent="0" algn="just">
              <a:buNone/>
            </a:pPr>
            <a:r>
              <a:rPr lang="es-ES" sz="2800" i="1" dirty="0" smtClean="0"/>
              <a:t>                                    </a:t>
            </a:r>
            <a:endParaRPr lang="es-ES" sz="2800" i="1" dirty="0"/>
          </a:p>
          <a:p>
            <a:pPr marL="109728" indent="0" algn="ctr">
              <a:buNone/>
            </a:pPr>
            <a:r>
              <a:rPr lang="es-ES" sz="2800" i="1" dirty="0"/>
              <a:t>         </a:t>
            </a:r>
            <a:r>
              <a:rPr lang="es-ES" sz="2800" i="1" dirty="0">
                <a:latin typeface="Arial" pitchFamily="34" charset="0"/>
                <a:cs typeface="Arial" pitchFamily="34" charset="0"/>
              </a:rPr>
              <a:t>Puede ajustarse por los diferentes      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en-US" sz="2800" dirty="0" err="1">
                <a:latin typeface="Arial" pitchFamily="34" charset="0"/>
                <a:cs typeface="Arial" pitchFamily="34" charset="0"/>
              </a:rPr>
              <a:t>actores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económicos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según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características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especificidades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complejidades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actividades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r>
              <a:rPr lang="es-ES" sz="2800" i="1" dirty="0">
                <a:latin typeface="Arial" pitchFamily="34" charset="0"/>
                <a:cs typeface="Arial" pitchFamily="34" charset="0"/>
              </a:rPr>
              <a:t> </a:t>
            </a:r>
            <a:endParaRPr lang="es-ES" sz="2800" i="1" dirty="0"/>
          </a:p>
          <a:p>
            <a:pPr marL="109728" indent="0">
              <a:buNone/>
            </a:pPr>
            <a:endParaRPr lang="en-US" sz="800" dirty="0" smtClean="0"/>
          </a:p>
          <a:p>
            <a:pPr marL="109728" indent="0" algn="just">
              <a:buFont typeface="Wingdings" pitchFamily="2" charset="2"/>
              <a:buChar char="q"/>
            </a:pPr>
            <a:r>
              <a:rPr lang="en-US" sz="2800" dirty="0" smtClean="0"/>
              <a:t> Se </a:t>
            </a:r>
            <a:r>
              <a:rPr lang="en-US" sz="2800" dirty="0" err="1" smtClean="0"/>
              <a:t>elabora</a:t>
            </a:r>
            <a:r>
              <a:rPr lang="en-US" sz="2800" dirty="0" smtClean="0"/>
              <a:t> con </a:t>
            </a:r>
            <a:r>
              <a:rPr lang="en-US" sz="2800" dirty="0" err="1" smtClean="0"/>
              <a:t>independencia</a:t>
            </a:r>
            <a:r>
              <a:rPr lang="en-US" sz="2800" dirty="0" smtClean="0"/>
              <a:t> del </a:t>
            </a:r>
            <a:r>
              <a:rPr lang="en-US" sz="2800" dirty="0" err="1" smtClean="0"/>
              <a:t>método</a:t>
            </a:r>
            <a:r>
              <a:rPr lang="en-US" sz="2800" dirty="0" smtClean="0"/>
              <a:t> de </a:t>
            </a:r>
            <a:r>
              <a:rPr lang="en-US" sz="2800" dirty="0" err="1" smtClean="0"/>
              <a:t>formar</a:t>
            </a:r>
            <a:r>
              <a:rPr lang="en-US" sz="2800" dirty="0" smtClean="0"/>
              <a:t> </a:t>
            </a:r>
            <a:r>
              <a:rPr lang="en-US" sz="2800" dirty="0" err="1" smtClean="0"/>
              <a:t>precios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los </a:t>
            </a:r>
            <a:r>
              <a:rPr lang="en-US" sz="2800" dirty="0" err="1" smtClean="0"/>
              <a:t>productores</a:t>
            </a:r>
            <a:r>
              <a:rPr lang="en-US" sz="2800" dirty="0" smtClean="0"/>
              <a:t> y </a:t>
            </a:r>
            <a:r>
              <a:rPr lang="en-US" sz="2800" dirty="0" err="1" smtClean="0"/>
              <a:t>prestadores</a:t>
            </a:r>
            <a:r>
              <a:rPr lang="en-US" sz="2800" dirty="0" smtClean="0"/>
              <a:t> de los </a:t>
            </a:r>
            <a:r>
              <a:rPr lang="en-US" sz="2800" dirty="0" err="1" smtClean="0"/>
              <a:t>servicios</a:t>
            </a:r>
            <a:r>
              <a:rPr lang="en-US" sz="2800" dirty="0" smtClean="0"/>
              <a:t> que lo </a:t>
            </a:r>
            <a:r>
              <a:rPr lang="en-US" sz="2800" dirty="0" err="1" smtClean="0"/>
              <a:t>requieran</a:t>
            </a:r>
            <a:r>
              <a:rPr lang="en-US" sz="2800" dirty="0" smtClean="0"/>
              <a:t>.</a:t>
            </a:r>
          </a:p>
          <a:p>
            <a:pPr marL="109728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 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Flecha abajo"/>
          <p:cNvSpPr/>
          <p:nvPr/>
        </p:nvSpPr>
        <p:spPr>
          <a:xfrm>
            <a:off x="3563888" y="2060848"/>
            <a:ext cx="2238612" cy="5737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0"/>
            <a:ext cx="1143007" cy="4523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309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59097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ES" sz="2800" i="1" dirty="0" smtClean="0">
                <a:latin typeface="Arial" pitchFamily="34" charset="0"/>
                <a:cs typeface="Arial" pitchFamily="34" charset="0"/>
              </a:rPr>
              <a:t>Estructura de la norma jurídica</a:t>
            </a:r>
          </a:p>
          <a:p>
            <a:pPr algn="just"/>
            <a:r>
              <a:rPr lang="es-ES" sz="2800" dirty="0" smtClean="0">
                <a:latin typeface="Arial" pitchFamily="34" charset="0"/>
                <a:cs typeface="Arial" pitchFamily="34" charset="0"/>
              </a:rPr>
              <a:t>Capítulo I: Generalidades Sobre la elaboración de la Ficha.</a:t>
            </a:r>
          </a:p>
          <a:p>
            <a:r>
              <a:rPr lang="es-ES" sz="2800" dirty="0" smtClean="0">
                <a:latin typeface="Arial" pitchFamily="34" charset="0"/>
                <a:cs typeface="Arial" pitchFamily="34" charset="0"/>
              </a:rPr>
              <a:t>Capítulo II: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spectos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G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enerales sobre precios en entidades estatales vinculados a la confección de la Ficha.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i="1" dirty="0" smtClean="0">
                <a:latin typeface="Arial" pitchFamily="34" charset="0"/>
                <a:cs typeface="Arial" pitchFamily="34" charset="0"/>
              </a:rPr>
              <a:t>Capítulo III: 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A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spectos a tener en cuenta por las entidades comercializadoras mayoristas y minoristas estatales.</a:t>
            </a:r>
            <a:endParaRPr lang="es-ES" sz="28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i="1" dirty="0" smtClean="0">
                <a:latin typeface="Arial" pitchFamily="34" charset="0"/>
                <a:cs typeface="Arial" pitchFamily="34" charset="0"/>
              </a:rPr>
              <a:t>Disposiciones Finales: Referente a normas jurídicas que se modifican y derogan.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1052736"/>
          </a:xfrm>
        </p:spPr>
        <p:txBody>
          <a:bodyPr>
            <a:noAutofit/>
          </a:bodyPr>
          <a:lstStyle/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 smtClean="0"/>
              <a:t>METODOLOGÍA PARA LA ELABORACION DE LA FICHA DE COSTOS Y GASTOS DE PRODUCTOS Y SERVICIOS PARA EVALUACIÓN DE PRECIOS Y TARIFAS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501122" cy="5572164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s-ES" sz="800" b="1" i="1" dirty="0" smtClean="0">
              <a:latin typeface="+mj-lt"/>
              <a:cs typeface="Arial" pitchFamily="34" charset="0"/>
            </a:endParaRPr>
          </a:p>
          <a:p>
            <a:pPr algn="just">
              <a:buNone/>
            </a:pPr>
            <a:r>
              <a:rPr lang="es-ES" sz="2400" b="1" i="1" dirty="0" smtClean="0">
                <a:latin typeface="+mj-lt"/>
                <a:cs typeface="Arial" pitchFamily="34" charset="0"/>
              </a:rPr>
              <a:t>¡¡¡ IMPORTANTE:</a:t>
            </a:r>
          </a:p>
          <a:p>
            <a:pPr algn="just">
              <a:buFont typeface="Wingdings" pitchFamily="2" charset="2"/>
              <a:buChar char="q"/>
            </a:pPr>
            <a:r>
              <a:rPr lang="es-ES" sz="2400" i="1" dirty="0" smtClean="0">
                <a:latin typeface="+mj-lt"/>
                <a:cs typeface="Arial" pitchFamily="34" charset="0"/>
              </a:rPr>
              <a:t> </a:t>
            </a:r>
            <a:r>
              <a:rPr lang="es-ES" sz="3200" i="1" dirty="0" smtClean="0">
                <a:latin typeface="+mj-lt"/>
                <a:cs typeface="Arial" pitchFamily="34" charset="0"/>
              </a:rPr>
              <a:t>La confección de la Ficha no sustituye al Sistema de Costos;</a:t>
            </a:r>
          </a:p>
          <a:p>
            <a:pPr algn="just">
              <a:buFont typeface="Wingdings" pitchFamily="2" charset="2"/>
              <a:buChar char="q"/>
            </a:pPr>
            <a:r>
              <a:rPr lang="es-ES" sz="3200" i="1" dirty="0" smtClean="0">
                <a:latin typeface="+mj-lt"/>
                <a:cs typeface="Arial" pitchFamily="34" charset="0"/>
              </a:rPr>
              <a:t>Confeccionar Ficha no significa formar por métodos de gastos;</a:t>
            </a:r>
          </a:p>
          <a:p>
            <a:pPr algn="just">
              <a:buFont typeface="Wingdings" pitchFamily="2" charset="2"/>
              <a:buChar char="q"/>
            </a:pPr>
            <a:r>
              <a:rPr lang="es-ES" sz="3200" i="1" dirty="0" smtClean="0">
                <a:latin typeface="+mj-lt"/>
                <a:cs typeface="Arial" pitchFamily="34" charset="0"/>
              </a:rPr>
              <a:t>Acordar es negociar, pactar: No es un método de formación de precios.</a:t>
            </a:r>
          </a:p>
          <a:p>
            <a:pPr algn="just">
              <a:buFont typeface="Wingdings" pitchFamily="2" charset="2"/>
              <a:buChar char="q"/>
            </a:pPr>
            <a:r>
              <a:rPr lang="es-ES" sz="3200" b="1" i="1" dirty="0" smtClean="0">
                <a:latin typeface="+mj-lt"/>
                <a:cs typeface="Arial" pitchFamily="34" charset="0"/>
              </a:rPr>
              <a:t>No constituye una Metodología General de Formación de Precios y Tarifas.</a:t>
            </a:r>
            <a:r>
              <a:rPr lang="es-ES" sz="3200" i="1" dirty="0" smtClean="0"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29642" cy="1025782"/>
          </a:xfrm>
        </p:spPr>
        <p:txBody>
          <a:bodyPr>
            <a:noAutofit/>
          </a:bodyPr>
          <a:lstStyle/>
          <a:p>
            <a:pPr algn="ctr"/>
            <a:r>
              <a:rPr lang="es-ES" sz="2000" dirty="0">
                <a:latin typeface="Arial" pitchFamily="34" charset="0"/>
                <a:cs typeface="Arial" pitchFamily="34" charset="0"/>
              </a:rPr>
              <a:t>SOBRE LA Res.  148/23 </a:t>
            </a:r>
            <a:r>
              <a:rPr lang="es-ES" sz="2000" dirty="0"/>
              <a:t>METODOLOGÍA PARA LA ELABORACION DE LA FICHA DE COSTOS Y GASTOS DE PRODUCTOS Y SERVICIOS PARA EVALUACIÓN DE PRECIOS Y TARIFAS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1974</TotalTime>
  <Words>2173</Words>
  <Application>Microsoft Office PowerPoint</Application>
  <PresentationFormat>Presentación en pantalla (4:3)</PresentationFormat>
  <Paragraphs>232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Concurrencia</vt:lpstr>
      <vt:lpstr>        CAPACITACIÓN SOBRE LA RES. 148/23 SOBRE LA METODOLOGÍA DE LA FICHA DE COSTOS Y GASTOS PARA EVALUAR PRECIOS Y TARIFAS Dirección de Política de Precios Msc. Margarita de la C. Acosta Rodríguez  11-7-23, MFP.  </vt:lpstr>
      <vt:lpstr> SITUACIÓN ACTUAL </vt:lpstr>
      <vt:lpstr>SITUACIÓN ACTUAL</vt:lpstr>
      <vt:lpstr>Presentación de PowerPoint</vt:lpstr>
      <vt:lpstr> </vt:lpstr>
      <vt:lpstr>Presentación de PowerPoint</vt:lpstr>
      <vt:lpstr>Presentación de PowerPoint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SOBRE LA Res.  148/23 METODOLOGÍA PARA LA ELABORACION DE LA FICHA DE COSTOS Y GASTOS DE PRODUCTOS Y SERVICIOS PARA EVALUACIÓN DE PRECIOS Y TARIFAS </vt:lpstr>
      <vt:lpstr>ACCIONES TRANSFORMADORAS EN LOS PRECIOS</vt:lpstr>
      <vt:lpstr>PARA LA IMPLEMENTACIÓN DE ESTA METODOLOGÍA DE CONFECCIÓN DE LA FICHA Y OTROS ASPECTOS QUE SE REGULAN: </vt:lpstr>
      <vt:lpstr>Presentación de PowerPoint</vt:lpstr>
      <vt:lpstr>CONTROL DE PRECIOS 2023</vt:lpstr>
      <vt:lpstr>ACUERDOS</vt:lpstr>
      <vt:lpstr>ACUERDOS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Sobre proyecto de Metodología para la confección de la Ficha de Precios</dc:title>
  <dc:creator>margaritaa</dc:creator>
  <cp:lastModifiedBy>dinformacion</cp:lastModifiedBy>
  <cp:revision>198</cp:revision>
  <cp:lastPrinted>2023-02-06T20:56:05Z</cp:lastPrinted>
  <dcterms:created xsi:type="dcterms:W3CDTF">2023-01-15T00:14:06Z</dcterms:created>
  <dcterms:modified xsi:type="dcterms:W3CDTF">2023-07-24T15:21:36Z</dcterms:modified>
</cp:coreProperties>
</file>